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5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59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diagrams/data1.xml" ContentType="application/vnd.openxmlformats-officedocument.drawingml.diagramData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Default Extension="wdp" ContentType="image/vnd.ms-photo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67.xml" ContentType="application/vnd.openxmlformats-officedocument.presentationml.slide+xml"/>
  <Override PartName="/ppt/commentAuthors.xml" ContentType="application/vnd.openxmlformats-officedocument.presentationml.commentAuthors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0"/>
  </p:notesMasterIdLst>
  <p:handoutMasterIdLst>
    <p:handoutMasterId r:id="rId191"/>
  </p:handoutMasterIdLst>
  <p:sldIdLst>
    <p:sldId id="306" r:id="rId2"/>
    <p:sldId id="257" r:id="rId3"/>
    <p:sldId id="315" r:id="rId4"/>
    <p:sldId id="259" r:id="rId5"/>
    <p:sldId id="307" r:id="rId6"/>
    <p:sldId id="310" r:id="rId7"/>
    <p:sldId id="332" r:id="rId8"/>
    <p:sldId id="333" r:id="rId9"/>
    <p:sldId id="334" r:id="rId10"/>
    <p:sldId id="335" r:id="rId11"/>
    <p:sldId id="308" r:id="rId12"/>
    <p:sldId id="311" r:id="rId13"/>
    <p:sldId id="312" r:id="rId14"/>
    <p:sldId id="314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496" r:id="rId30"/>
    <p:sldId id="497" r:id="rId31"/>
    <p:sldId id="498" r:id="rId32"/>
    <p:sldId id="499" r:id="rId33"/>
    <p:sldId id="500" r:id="rId34"/>
    <p:sldId id="501" r:id="rId35"/>
    <p:sldId id="502" r:id="rId36"/>
    <p:sldId id="504" r:id="rId37"/>
    <p:sldId id="505" r:id="rId38"/>
    <p:sldId id="506" r:id="rId39"/>
    <p:sldId id="507" r:id="rId40"/>
    <p:sldId id="508" r:id="rId41"/>
    <p:sldId id="509" r:id="rId42"/>
    <p:sldId id="510" r:id="rId43"/>
    <p:sldId id="511" r:id="rId44"/>
    <p:sldId id="512" r:id="rId45"/>
    <p:sldId id="513" r:id="rId46"/>
    <p:sldId id="514" r:id="rId47"/>
    <p:sldId id="515" r:id="rId48"/>
    <p:sldId id="516" r:id="rId49"/>
    <p:sldId id="517" r:id="rId50"/>
    <p:sldId id="518" r:id="rId51"/>
    <p:sldId id="519" r:id="rId52"/>
    <p:sldId id="520" r:id="rId53"/>
    <p:sldId id="521" r:id="rId54"/>
    <p:sldId id="522" r:id="rId55"/>
    <p:sldId id="524" r:id="rId56"/>
    <p:sldId id="523" r:id="rId57"/>
    <p:sldId id="525" r:id="rId58"/>
    <p:sldId id="526" r:id="rId59"/>
    <p:sldId id="527" r:id="rId60"/>
    <p:sldId id="528" r:id="rId61"/>
    <p:sldId id="529" r:id="rId62"/>
    <p:sldId id="530" r:id="rId63"/>
    <p:sldId id="531" r:id="rId64"/>
    <p:sldId id="532" r:id="rId65"/>
    <p:sldId id="533" r:id="rId66"/>
    <p:sldId id="534" r:id="rId67"/>
    <p:sldId id="535" r:id="rId68"/>
    <p:sldId id="536" r:id="rId69"/>
    <p:sldId id="537" r:id="rId70"/>
    <p:sldId id="538" r:id="rId71"/>
    <p:sldId id="539" r:id="rId72"/>
    <p:sldId id="540" r:id="rId73"/>
    <p:sldId id="541" r:id="rId74"/>
    <p:sldId id="542" r:id="rId75"/>
    <p:sldId id="543" r:id="rId76"/>
    <p:sldId id="544" r:id="rId77"/>
    <p:sldId id="545" r:id="rId78"/>
    <p:sldId id="546" r:id="rId79"/>
    <p:sldId id="547" r:id="rId80"/>
    <p:sldId id="548" r:id="rId81"/>
    <p:sldId id="549" r:id="rId82"/>
    <p:sldId id="550" r:id="rId83"/>
    <p:sldId id="551" r:id="rId84"/>
    <p:sldId id="552" r:id="rId85"/>
    <p:sldId id="553" r:id="rId86"/>
    <p:sldId id="554" r:id="rId87"/>
    <p:sldId id="555" r:id="rId88"/>
    <p:sldId id="556" r:id="rId89"/>
    <p:sldId id="557" r:id="rId90"/>
    <p:sldId id="558" r:id="rId91"/>
    <p:sldId id="559" r:id="rId92"/>
    <p:sldId id="560" r:id="rId93"/>
    <p:sldId id="561" r:id="rId94"/>
    <p:sldId id="562" r:id="rId95"/>
    <p:sldId id="564" r:id="rId96"/>
    <p:sldId id="563" r:id="rId97"/>
    <p:sldId id="565" r:id="rId98"/>
    <p:sldId id="566" r:id="rId99"/>
    <p:sldId id="567" r:id="rId100"/>
    <p:sldId id="568" r:id="rId101"/>
    <p:sldId id="569" r:id="rId102"/>
    <p:sldId id="570" r:id="rId103"/>
    <p:sldId id="571" r:id="rId104"/>
    <p:sldId id="572" r:id="rId105"/>
    <p:sldId id="573" r:id="rId106"/>
    <p:sldId id="574" r:id="rId107"/>
    <p:sldId id="575" r:id="rId108"/>
    <p:sldId id="576" r:id="rId109"/>
    <p:sldId id="577" r:id="rId110"/>
    <p:sldId id="578" r:id="rId111"/>
    <p:sldId id="579" r:id="rId112"/>
    <p:sldId id="580" r:id="rId113"/>
    <p:sldId id="581" r:id="rId114"/>
    <p:sldId id="582" r:id="rId115"/>
    <p:sldId id="583" r:id="rId116"/>
    <p:sldId id="584" r:id="rId117"/>
    <p:sldId id="585" r:id="rId118"/>
    <p:sldId id="586" r:id="rId119"/>
    <p:sldId id="587" r:id="rId120"/>
    <p:sldId id="588" r:id="rId121"/>
    <p:sldId id="589" r:id="rId122"/>
    <p:sldId id="590" r:id="rId123"/>
    <p:sldId id="591" r:id="rId124"/>
    <p:sldId id="592" r:id="rId125"/>
    <p:sldId id="593" r:id="rId126"/>
    <p:sldId id="594" r:id="rId127"/>
    <p:sldId id="595" r:id="rId128"/>
    <p:sldId id="596" r:id="rId129"/>
    <p:sldId id="597" r:id="rId130"/>
    <p:sldId id="598" r:id="rId131"/>
    <p:sldId id="599" r:id="rId132"/>
    <p:sldId id="600" r:id="rId133"/>
    <p:sldId id="601" r:id="rId134"/>
    <p:sldId id="602" r:id="rId135"/>
    <p:sldId id="603" r:id="rId136"/>
    <p:sldId id="604" r:id="rId137"/>
    <p:sldId id="605" r:id="rId138"/>
    <p:sldId id="606" r:id="rId139"/>
    <p:sldId id="607" r:id="rId140"/>
    <p:sldId id="608" r:id="rId141"/>
    <p:sldId id="609" r:id="rId142"/>
    <p:sldId id="610" r:id="rId143"/>
    <p:sldId id="611" r:id="rId144"/>
    <p:sldId id="612" r:id="rId145"/>
    <p:sldId id="613" r:id="rId146"/>
    <p:sldId id="614" r:id="rId147"/>
    <p:sldId id="615" r:id="rId148"/>
    <p:sldId id="616" r:id="rId149"/>
    <p:sldId id="617" r:id="rId150"/>
    <p:sldId id="618" r:id="rId151"/>
    <p:sldId id="619" r:id="rId152"/>
    <p:sldId id="620" r:id="rId153"/>
    <p:sldId id="621" r:id="rId154"/>
    <p:sldId id="622" r:id="rId155"/>
    <p:sldId id="623" r:id="rId156"/>
    <p:sldId id="624" r:id="rId157"/>
    <p:sldId id="625" r:id="rId158"/>
    <p:sldId id="626" r:id="rId159"/>
    <p:sldId id="627" r:id="rId160"/>
    <p:sldId id="628" r:id="rId161"/>
    <p:sldId id="629" r:id="rId162"/>
    <p:sldId id="630" r:id="rId163"/>
    <p:sldId id="631" r:id="rId164"/>
    <p:sldId id="632" r:id="rId165"/>
    <p:sldId id="633" r:id="rId166"/>
    <p:sldId id="634" r:id="rId167"/>
    <p:sldId id="635" r:id="rId168"/>
    <p:sldId id="636" r:id="rId169"/>
    <p:sldId id="637" r:id="rId170"/>
    <p:sldId id="638" r:id="rId171"/>
    <p:sldId id="639" r:id="rId172"/>
    <p:sldId id="640" r:id="rId173"/>
    <p:sldId id="641" r:id="rId174"/>
    <p:sldId id="642" r:id="rId175"/>
    <p:sldId id="643" r:id="rId176"/>
    <p:sldId id="644" r:id="rId177"/>
    <p:sldId id="645" r:id="rId178"/>
    <p:sldId id="646" r:id="rId179"/>
    <p:sldId id="647" r:id="rId180"/>
    <p:sldId id="648" r:id="rId181"/>
    <p:sldId id="649" r:id="rId182"/>
    <p:sldId id="650" r:id="rId183"/>
    <p:sldId id="651" r:id="rId184"/>
    <p:sldId id="652" r:id="rId185"/>
    <p:sldId id="653" r:id="rId186"/>
    <p:sldId id="654" r:id="rId187"/>
    <p:sldId id="655" r:id="rId188"/>
    <p:sldId id="656" r:id="rId1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orgi damqnov" initials="g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0" autoAdjust="0"/>
    <p:restoredTop sz="86387" autoAdjust="0"/>
  </p:normalViewPr>
  <p:slideViewPr>
    <p:cSldViewPr>
      <p:cViewPr>
        <p:scale>
          <a:sx n="69" d="100"/>
          <a:sy n="69" d="100"/>
        </p:scale>
        <p:origin x="-11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handoutMaster" Target="handoutMasters/handoutMaster1.xml"/><Relationship Id="rId196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commentAuthors" Target="commentAuthor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heme" Target="theme/theme1.xml"/><Relationship Id="rId190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42.xml"/><Relationship Id="rId5" Type="http://schemas.openxmlformats.org/officeDocument/2006/relationships/slide" Target="slides/slide95.xml"/><Relationship Id="rId4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7.xml"/><Relationship Id="rId2" Type="http://schemas.openxmlformats.org/officeDocument/2006/relationships/slide" Target="../slides/slide50.xml"/><Relationship Id="rId1" Type="http://schemas.openxmlformats.org/officeDocument/2006/relationships/slide" Target="../slides/slide2.xml"/><Relationship Id="rId4" Type="http://schemas.openxmlformats.org/officeDocument/2006/relationships/slide" Target="../slides/slide14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14BC6-18B1-48FB-AA26-4E2252ECD412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ADC386A-8BCB-4D73-8B0B-EA9E7E01B9C1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1" action="ppaction://hlinksldjump"/>
            </a:rPr>
            <a:t>Microsoft SQL Server 2005 Standard</a:t>
          </a:r>
          <a:endParaRPr lang="en-US" dirty="0"/>
        </a:p>
      </dgm:t>
    </dgm:pt>
    <dgm:pt modelId="{BA0C0C03-A219-4136-90E5-D33FB2813852}" type="parTrans" cxnId="{8BA8369A-062E-4393-9C3B-FEEC698FC570}">
      <dgm:prSet/>
      <dgm:spPr/>
      <dgm:t>
        <a:bodyPr/>
        <a:lstStyle/>
        <a:p>
          <a:endParaRPr lang="ru-RU"/>
        </a:p>
      </dgm:t>
    </dgm:pt>
    <dgm:pt modelId="{421E5EBD-052B-40C0-B13D-04F740FFB104}" type="sibTrans" cxnId="{8BA8369A-062E-4393-9C3B-FEEC698FC570}">
      <dgm:prSet/>
      <dgm:spPr/>
      <dgm:t>
        <a:bodyPr/>
        <a:lstStyle/>
        <a:p>
          <a:endParaRPr lang="ru-RU" dirty="0"/>
        </a:p>
      </dgm:t>
    </dgm:pt>
    <dgm:pt modelId="{703E30FF-BA4B-4175-8BCD-51A2185126E3}">
      <dgm:prSet/>
      <dgm:spPr/>
      <dgm:t>
        <a:bodyPr/>
        <a:lstStyle/>
        <a:p>
          <a:pPr rtl="0"/>
          <a:r>
            <a:rPr lang="nn-NO" dirty="0" smtClean="0">
              <a:hlinkClick xmlns:r="http://schemas.openxmlformats.org/officeDocument/2006/relationships" r:id="rId2" action="ppaction://hlinksldjump"/>
            </a:rPr>
            <a:t>Microsoft SQL Server 2008 R2 Standard</a:t>
          </a:r>
          <a:endParaRPr lang="nn-NO" dirty="0"/>
        </a:p>
      </dgm:t>
    </dgm:pt>
    <dgm:pt modelId="{0897C3FE-99B4-4C40-9EF2-73C2921FE209}" type="parTrans" cxnId="{10A7C850-33FB-450A-979E-0228BFBE6585}">
      <dgm:prSet/>
      <dgm:spPr/>
      <dgm:t>
        <a:bodyPr/>
        <a:lstStyle/>
        <a:p>
          <a:endParaRPr lang="ru-RU"/>
        </a:p>
      </dgm:t>
    </dgm:pt>
    <dgm:pt modelId="{6DB46B97-F564-4B66-A955-0AB6E9FC1CE6}" type="sibTrans" cxnId="{10A7C850-33FB-450A-979E-0228BFBE6585}">
      <dgm:prSet/>
      <dgm:spPr/>
      <dgm:t>
        <a:bodyPr/>
        <a:lstStyle/>
        <a:p>
          <a:endParaRPr lang="ru-RU"/>
        </a:p>
      </dgm:t>
    </dgm:pt>
    <dgm:pt modelId="{1277116D-28E4-4B88-91C3-B0CE9788F6CA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3" action="ppaction://hlinksldjump"/>
            </a:rPr>
            <a:t>Microsoft SQL Server 2012 Standard</a:t>
          </a:r>
          <a:endParaRPr lang="en-US" dirty="0"/>
        </a:p>
      </dgm:t>
    </dgm:pt>
    <dgm:pt modelId="{884BFEDB-3693-464F-ACB0-EB022E7B577B}" type="parTrans" cxnId="{EA0D6BD5-C2BA-4D4F-AACE-F62893420ED4}">
      <dgm:prSet/>
      <dgm:spPr/>
      <dgm:t>
        <a:bodyPr/>
        <a:lstStyle/>
        <a:p>
          <a:endParaRPr lang="ru-RU"/>
        </a:p>
      </dgm:t>
    </dgm:pt>
    <dgm:pt modelId="{3FDC1EE2-079A-4AA6-AE1D-5914395B6455}" type="sibTrans" cxnId="{EA0D6BD5-C2BA-4D4F-AACE-F62893420ED4}">
      <dgm:prSet/>
      <dgm:spPr/>
      <dgm:t>
        <a:bodyPr/>
        <a:lstStyle/>
        <a:p>
          <a:endParaRPr lang="ru-RU"/>
        </a:p>
      </dgm:t>
    </dgm:pt>
    <dgm:pt modelId="{53048EC8-1FCE-4D56-97A6-0D8794E7E1F2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4" action="ppaction://hlinksldjump"/>
            </a:rPr>
            <a:t>Microsoft SQL Server 2014 Standard</a:t>
          </a:r>
          <a:endParaRPr lang="bg-BG" dirty="0"/>
        </a:p>
      </dgm:t>
    </dgm:pt>
    <dgm:pt modelId="{D28E4B46-BF8C-4D1A-8B9F-48292130B5EA}" type="parTrans" cxnId="{E776CA17-417E-45A6-9727-E2109A268D76}">
      <dgm:prSet/>
      <dgm:spPr/>
      <dgm:t>
        <a:bodyPr/>
        <a:lstStyle/>
        <a:p>
          <a:endParaRPr lang="ru-RU"/>
        </a:p>
      </dgm:t>
    </dgm:pt>
    <dgm:pt modelId="{C4805995-68E9-4D87-8382-EEF950FE5ADC}" type="sibTrans" cxnId="{E776CA17-417E-45A6-9727-E2109A268D76}">
      <dgm:prSet/>
      <dgm:spPr/>
      <dgm:t>
        <a:bodyPr/>
        <a:lstStyle/>
        <a:p>
          <a:endParaRPr lang="ru-RU"/>
        </a:p>
      </dgm:t>
    </dgm:pt>
    <dgm:pt modelId="{A768F138-2585-4A85-B6C1-017E9676A9B3}" type="pres">
      <dgm:prSet presAssocID="{25614BC6-18B1-48FB-AA26-4E2252ECD4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9D11E0B6-CB53-4689-88C5-1B29180A5E50}" type="pres">
      <dgm:prSet presAssocID="{25614BC6-18B1-48FB-AA26-4E2252ECD412}" presName="Name1" presStyleCnt="0"/>
      <dgm:spPr/>
    </dgm:pt>
    <dgm:pt modelId="{56E2FAD4-55AF-4757-B775-9152EC3623C3}" type="pres">
      <dgm:prSet presAssocID="{25614BC6-18B1-48FB-AA26-4E2252ECD412}" presName="cycle" presStyleCnt="0"/>
      <dgm:spPr/>
    </dgm:pt>
    <dgm:pt modelId="{4F7F6C31-4F8E-43FF-A31B-4F10345C521A}" type="pres">
      <dgm:prSet presAssocID="{25614BC6-18B1-48FB-AA26-4E2252ECD412}" presName="srcNode" presStyleLbl="node1" presStyleIdx="0" presStyleCnt="4"/>
      <dgm:spPr/>
    </dgm:pt>
    <dgm:pt modelId="{C4E905B5-C020-404B-BDA7-4821A314062A}" type="pres">
      <dgm:prSet presAssocID="{25614BC6-18B1-48FB-AA26-4E2252ECD412}" presName="conn" presStyleLbl="parChTrans1D2" presStyleIdx="0" presStyleCnt="1"/>
      <dgm:spPr/>
      <dgm:t>
        <a:bodyPr/>
        <a:lstStyle/>
        <a:p>
          <a:endParaRPr lang="bg-BG"/>
        </a:p>
      </dgm:t>
    </dgm:pt>
    <dgm:pt modelId="{74A223BF-29EF-4D6F-AA5C-22D1AA6AD1B5}" type="pres">
      <dgm:prSet presAssocID="{25614BC6-18B1-48FB-AA26-4E2252ECD412}" presName="extraNode" presStyleLbl="node1" presStyleIdx="0" presStyleCnt="4"/>
      <dgm:spPr/>
    </dgm:pt>
    <dgm:pt modelId="{5A99267C-4BC0-4261-B5DE-4E0C3DD63DA6}" type="pres">
      <dgm:prSet presAssocID="{25614BC6-18B1-48FB-AA26-4E2252ECD412}" presName="dstNode" presStyleLbl="node1" presStyleIdx="0" presStyleCnt="4"/>
      <dgm:spPr/>
    </dgm:pt>
    <dgm:pt modelId="{041111A2-A857-4911-A3B6-CDB2401492FB}" type="pres">
      <dgm:prSet presAssocID="{AADC386A-8BCB-4D73-8B0B-EA9E7E01B9C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8C3516B-5C2C-4A50-9142-05366085F322}" type="pres">
      <dgm:prSet presAssocID="{AADC386A-8BCB-4D73-8B0B-EA9E7E01B9C1}" presName="accent_1" presStyleCnt="0"/>
      <dgm:spPr/>
    </dgm:pt>
    <dgm:pt modelId="{80921367-D9D2-4672-8F14-500ED237FCD7}" type="pres">
      <dgm:prSet presAssocID="{AADC386A-8BCB-4D73-8B0B-EA9E7E01B9C1}" presName="accentRepeatNode" presStyleLbl="solidFgAcc1" presStyleIdx="0" presStyleCnt="4"/>
      <dgm:spPr/>
    </dgm:pt>
    <dgm:pt modelId="{6725023F-18C8-45E4-9EAB-13878180F6C5}" type="pres">
      <dgm:prSet presAssocID="{703E30FF-BA4B-4175-8BCD-51A2185126E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504002D-3751-42F1-AB02-C6AC8E9D45B9}" type="pres">
      <dgm:prSet presAssocID="{703E30FF-BA4B-4175-8BCD-51A2185126E3}" presName="accent_2" presStyleCnt="0"/>
      <dgm:spPr/>
    </dgm:pt>
    <dgm:pt modelId="{4E4ADDA3-37C0-4A72-964D-8AB07EBFD670}" type="pres">
      <dgm:prSet presAssocID="{703E30FF-BA4B-4175-8BCD-51A2185126E3}" presName="accentRepeatNode" presStyleLbl="solidFgAcc1" presStyleIdx="1" presStyleCnt="4"/>
      <dgm:spPr/>
    </dgm:pt>
    <dgm:pt modelId="{D66C6ED5-A3BF-4C1E-B299-ECBBA2851A41}" type="pres">
      <dgm:prSet presAssocID="{1277116D-28E4-4B88-91C3-B0CE9788F6C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8A1CB8E-C2F7-4E67-B931-F7CB05DADE1F}" type="pres">
      <dgm:prSet presAssocID="{1277116D-28E4-4B88-91C3-B0CE9788F6CA}" presName="accent_3" presStyleCnt="0"/>
      <dgm:spPr/>
    </dgm:pt>
    <dgm:pt modelId="{DE9FD8C7-EF2F-4812-965B-967073D97498}" type="pres">
      <dgm:prSet presAssocID="{1277116D-28E4-4B88-91C3-B0CE9788F6CA}" presName="accentRepeatNode" presStyleLbl="solidFgAcc1" presStyleIdx="2" presStyleCnt="4"/>
      <dgm:spPr/>
    </dgm:pt>
    <dgm:pt modelId="{307F981E-9D1C-4C86-9D1D-7381923C33B3}" type="pres">
      <dgm:prSet presAssocID="{53048EC8-1FCE-4D56-97A6-0D8794E7E1F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DB98905-581B-47B0-AF93-5E5A38F64A2C}" type="pres">
      <dgm:prSet presAssocID="{53048EC8-1FCE-4D56-97A6-0D8794E7E1F2}" presName="accent_4" presStyleCnt="0"/>
      <dgm:spPr/>
    </dgm:pt>
    <dgm:pt modelId="{62200B39-B74B-4349-B703-D22136A4F7A5}" type="pres">
      <dgm:prSet presAssocID="{53048EC8-1FCE-4D56-97A6-0D8794E7E1F2}" presName="accentRepeatNode" presStyleLbl="solidFgAcc1" presStyleIdx="3" presStyleCnt="4"/>
      <dgm:spPr/>
    </dgm:pt>
  </dgm:ptLst>
  <dgm:cxnLst>
    <dgm:cxn modelId="{D85A4A06-4467-4E2C-B826-AC9AC1F9D256}" type="presOf" srcId="{53048EC8-1FCE-4D56-97A6-0D8794E7E1F2}" destId="{307F981E-9D1C-4C86-9D1D-7381923C33B3}" srcOrd="0" destOrd="0" presId="urn:microsoft.com/office/officeart/2008/layout/VerticalCurvedList"/>
    <dgm:cxn modelId="{097366D3-0347-4097-B7E0-2BF829BA6D8A}" type="presOf" srcId="{AADC386A-8BCB-4D73-8B0B-EA9E7E01B9C1}" destId="{041111A2-A857-4911-A3B6-CDB2401492FB}" srcOrd="0" destOrd="0" presId="urn:microsoft.com/office/officeart/2008/layout/VerticalCurvedList"/>
    <dgm:cxn modelId="{00649711-8FBD-44DA-A485-A01BF4398DBA}" type="presOf" srcId="{1277116D-28E4-4B88-91C3-B0CE9788F6CA}" destId="{D66C6ED5-A3BF-4C1E-B299-ECBBA2851A41}" srcOrd="0" destOrd="0" presId="urn:microsoft.com/office/officeart/2008/layout/VerticalCurvedList"/>
    <dgm:cxn modelId="{519F9C6F-4264-46BC-9B1C-BF450FBBD5E0}" type="presOf" srcId="{421E5EBD-052B-40C0-B13D-04F740FFB104}" destId="{C4E905B5-C020-404B-BDA7-4821A314062A}" srcOrd="0" destOrd="0" presId="urn:microsoft.com/office/officeart/2008/layout/VerticalCurvedList"/>
    <dgm:cxn modelId="{10A7C850-33FB-450A-979E-0228BFBE6585}" srcId="{25614BC6-18B1-48FB-AA26-4E2252ECD412}" destId="{703E30FF-BA4B-4175-8BCD-51A2185126E3}" srcOrd="1" destOrd="0" parTransId="{0897C3FE-99B4-4C40-9EF2-73C2921FE209}" sibTransId="{6DB46B97-F564-4B66-A955-0AB6E9FC1CE6}"/>
    <dgm:cxn modelId="{EA0D6BD5-C2BA-4D4F-AACE-F62893420ED4}" srcId="{25614BC6-18B1-48FB-AA26-4E2252ECD412}" destId="{1277116D-28E4-4B88-91C3-B0CE9788F6CA}" srcOrd="2" destOrd="0" parTransId="{884BFEDB-3693-464F-ACB0-EB022E7B577B}" sibTransId="{3FDC1EE2-079A-4AA6-AE1D-5914395B6455}"/>
    <dgm:cxn modelId="{8D31B09E-FAF4-46C5-A463-7FD6BFA70CE4}" type="presOf" srcId="{703E30FF-BA4B-4175-8BCD-51A2185126E3}" destId="{6725023F-18C8-45E4-9EAB-13878180F6C5}" srcOrd="0" destOrd="0" presId="urn:microsoft.com/office/officeart/2008/layout/VerticalCurvedList"/>
    <dgm:cxn modelId="{73CF4859-0FA8-4EE7-82CC-63B74AAF394D}" type="presOf" srcId="{25614BC6-18B1-48FB-AA26-4E2252ECD412}" destId="{A768F138-2585-4A85-B6C1-017E9676A9B3}" srcOrd="0" destOrd="0" presId="urn:microsoft.com/office/officeart/2008/layout/VerticalCurvedList"/>
    <dgm:cxn modelId="{E776CA17-417E-45A6-9727-E2109A268D76}" srcId="{25614BC6-18B1-48FB-AA26-4E2252ECD412}" destId="{53048EC8-1FCE-4D56-97A6-0D8794E7E1F2}" srcOrd="3" destOrd="0" parTransId="{D28E4B46-BF8C-4D1A-8B9F-48292130B5EA}" sibTransId="{C4805995-68E9-4D87-8382-EEF950FE5ADC}"/>
    <dgm:cxn modelId="{8BA8369A-062E-4393-9C3B-FEEC698FC570}" srcId="{25614BC6-18B1-48FB-AA26-4E2252ECD412}" destId="{AADC386A-8BCB-4D73-8B0B-EA9E7E01B9C1}" srcOrd="0" destOrd="0" parTransId="{BA0C0C03-A219-4136-90E5-D33FB2813852}" sibTransId="{421E5EBD-052B-40C0-B13D-04F740FFB104}"/>
    <dgm:cxn modelId="{902E1155-6318-45D6-9EE6-962FB83FDDD5}" type="presParOf" srcId="{A768F138-2585-4A85-B6C1-017E9676A9B3}" destId="{9D11E0B6-CB53-4689-88C5-1B29180A5E50}" srcOrd="0" destOrd="0" presId="urn:microsoft.com/office/officeart/2008/layout/VerticalCurvedList"/>
    <dgm:cxn modelId="{2FD551A8-C55C-4EEE-A467-2B2BC42E79AC}" type="presParOf" srcId="{9D11E0B6-CB53-4689-88C5-1B29180A5E50}" destId="{56E2FAD4-55AF-4757-B775-9152EC3623C3}" srcOrd="0" destOrd="0" presId="urn:microsoft.com/office/officeart/2008/layout/VerticalCurvedList"/>
    <dgm:cxn modelId="{B0BC430C-14ED-43CE-AA25-D6AE4068473D}" type="presParOf" srcId="{56E2FAD4-55AF-4757-B775-9152EC3623C3}" destId="{4F7F6C31-4F8E-43FF-A31B-4F10345C521A}" srcOrd="0" destOrd="0" presId="urn:microsoft.com/office/officeart/2008/layout/VerticalCurvedList"/>
    <dgm:cxn modelId="{13B01E66-E20B-48F7-96F2-9BA4AF556955}" type="presParOf" srcId="{56E2FAD4-55AF-4757-B775-9152EC3623C3}" destId="{C4E905B5-C020-404B-BDA7-4821A314062A}" srcOrd="1" destOrd="0" presId="urn:microsoft.com/office/officeart/2008/layout/VerticalCurvedList"/>
    <dgm:cxn modelId="{D3F2C774-0B0B-4B0A-8D46-FD9BF0ED1ED5}" type="presParOf" srcId="{56E2FAD4-55AF-4757-B775-9152EC3623C3}" destId="{74A223BF-29EF-4D6F-AA5C-22D1AA6AD1B5}" srcOrd="2" destOrd="0" presId="urn:microsoft.com/office/officeart/2008/layout/VerticalCurvedList"/>
    <dgm:cxn modelId="{6D7A20FF-DDAE-42F8-8412-48D9EB3569F6}" type="presParOf" srcId="{56E2FAD4-55AF-4757-B775-9152EC3623C3}" destId="{5A99267C-4BC0-4261-B5DE-4E0C3DD63DA6}" srcOrd="3" destOrd="0" presId="urn:microsoft.com/office/officeart/2008/layout/VerticalCurvedList"/>
    <dgm:cxn modelId="{0178E823-56DD-440B-8B75-ADFAE451FFDB}" type="presParOf" srcId="{9D11E0B6-CB53-4689-88C5-1B29180A5E50}" destId="{041111A2-A857-4911-A3B6-CDB2401492FB}" srcOrd="1" destOrd="0" presId="urn:microsoft.com/office/officeart/2008/layout/VerticalCurvedList"/>
    <dgm:cxn modelId="{39FA05EE-18FB-4810-A773-01F24CD3A532}" type="presParOf" srcId="{9D11E0B6-CB53-4689-88C5-1B29180A5E50}" destId="{78C3516B-5C2C-4A50-9142-05366085F322}" srcOrd="2" destOrd="0" presId="urn:microsoft.com/office/officeart/2008/layout/VerticalCurvedList"/>
    <dgm:cxn modelId="{06408F1B-E7A4-4109-BFCA-DB3570B37FDE}" type="presParOf" srcId="{78C3516B-5C2C-4A50-9142-05366085F322}" destId="{80921367-D9D2-4672-8F14-500ED237FCD7}" srcOrd="0" destOrd="0" presId="urn:microsoft.com/office/officeart/2008/layout/VerticalCurvedList"/>
    <dgm:cxn modelId="{AEF41AA7-344B-4F43-ACD9-856A583B7C76}" type="presParOf" srcId="{9D11E0B6-CB53-4689-88C5-1B29180A5E50}" destId="{6725023F-18C8-45E4-9EAB-13878180F6C5}" srcOrd="3" destOrd="0" presId="urn:microsoft.com/office/officeart/2008/layout/VerticalCurvedList"/>
    <dgm:cxn modelId="{96EEA300-7DF3-4DB9-95F8-643E78CE138F}" type="presParOf" srcId="{9D11E0B6-CB53-4689-88C5-1B29180A5E50}" destId="{5504002D-3751-42F1-AB02-C6AC8E9D45B9}" srcOrd="4" destOrd="0" presId="urn:microsoft.com/office/officeart/2008/layout/VerticalCurvedList"/>
    <dgm:cxn modelId="{920F6926-B95A-45F5-AD1B-6675FECCB07A}" type="presParOf" srcId="{5504002D-3751-42F1-AB02-C6AC8E9D45B9}" destId="{4E4ADDA3-37C0-4A72-964D-8AB07EBFD670}" srcOrd="0" destOrd="0" presId="urn:microsoft.com/office/officeart/2008/layout/VerticalCurvedList"/>
    <dgm:cxn modelId="{DEDD691C-9B7D-4971-9C96-EF4D9341B4C4}" type="presParOf" srcId="{9D11E0B6-CB53-4689-88C5-1B29180A5E50}" destId="{D66C6ED5-A3BF-4C1E-B299-ECBBA2851A41}" srcOrd="5" destOrd="0" presId="urn:microsoft.com/office/officeart/2008/layout/VerticalCurvedList"/>
    <dgm:cxn modelId="{31559F84-7525-4BF3-8862-3F7DF47F467F}" type="presParOf" srcId="{9D11E0B6-CB53-4689-88C5-1B29180A5E50}" destId="{98A1CB8E-C2F7-4E67-B931-F7CB05DADE1F}" srcOrd="6" destOrd="0" presId="urn:microsoft.com/office/officeart/2008/layout/VerticalCurvedList"/>
    <dgm:cxn modelId="{EFE9DF26-51D9-4BDE-BF5F-6231BFB32E95}" type="presParOf" srcId="{98A1CB8E-C2F7-4E67-B931-F7CB05DADE1F}" destId="{DE9FD8C7-EF2F-4812-965B-967073D97498}" srcOrd="0" destOrd="0" presId="urn:microsoft.com/office/officeart/2008/layout/VerticalCurvedList"/>
    <dgm:cxn modelId="{074ECB8E-4FB5-45B0-AB07-CCE78F32D1BF}" type="presParOf" srcId="{9D11E0B6-CB53-4689-88C5-1B29180A5E50}" destId="{307F981E-9D1C-4C86-9D1D-7381923C33B3}" srcOrd="7" destOrd="0" presId="urn:microsoft.com/office/officeart/2008/layout/VerticalCurvedList"/>
    <dgm:cxn modelId="{579E34CD-A43A-4874-B9EE-C8BD72A9AD32}" type="presParOf" srcId="{9D11E0B6-CB53-4689-88C5-1B29180A5E50}" destId="{0DB98905-581B-47B0-AF93-5E5A38F64A2C}" srcOrd="8" destOrd="0" presId="urn:microsoft.com/office/officeart/2008/layout/VerticalCurvedList"/>
    <dgm:cxn modelId="{A394E258-82D6-459D-9E63-BB2B9DB28094}" type="presParOf" srcId="{0DB98905-581B-47B0-AF93-5E5A38F64A2C}" destId="{62200B39-B74B-4349-B703-D22136A4F7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E905B5-C020-404B-BDA7-4821A314062A}">
      <dsp:nvSpPr>
        <dsp:cNvPr id="0" name=""/>
        <dsp:cNvSpPr/>
      </dsp:nvSpPr>
      <dsp:spPr>
        <a:xfrm>
          <a:off x="-3010736" y="-463658"/>
          <a:ext cx="3591613" cy="3591613"/>
        </a:xfrm>
        <a:prstGeom prst="blockArc">
          <a:avLst>
            <a:gd name="adj1" fmla="val 18900000"/>
            <a:gd name="adj2" fmla="val 2700000"/>
            <a:gd name="adj3" fmla="val 6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111A2-A857-4911-A3B6-CDB2401492FB}">
      <dsp:nvSpPr>
        <dsp:cNvPr id="0" name=""/>
        <dsp:cNvSpPr/>
      </dsp:nvSpPr>
      <dsp:spPr>
        <a:xfrm>
          <a:off x="304753" y="204831"/>
          <a:ext cx="4774735" cy="4098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533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hlinkClick xmlns:r="http://schemas.openxmlformats.org/officeDocument/2006/relationships" r:id="" action="ppaction://hlinksldjump"/>
            </a:rPr>
            <a:t>Microsoft SQL Server 2005 Standard</a:t>
          </a:r>
          <a:endParaRPr lang="en-US" sz="2000" kern="1200" dirty="0"/>
        </a:p>
      </dsp:txBody>
      <dsp:txXfrm>
        <a:off x="304753" y="204831"/>
        <a:ext cx="4774735" cy="409875"/>
      </dsp:txXfrm>
    </dsp:sp>
    <dsp:sp modelId="{80921367-D9D2-4672-8F14-500ED237FCD7}">
      <dsp:nvSpPr>
        <dsp:cNvPr id="0" name=""/>
        <dsp:cNvSpPr/>
      </dsp:nvSpPr>
      <dsp:spPr>
        <a:xfrm>
          <a:off x="48580" y="153596"/>
          <a:ext cx="512344" cy="512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725023F-18C8-45E4-9EAB-13878180F6C5}">
      <dsp:nvSpPr>
        <dsp:cNvPr id="0" name=""/>
        <dsp:cNvSpPr/>
      </dsp:nvSpPr>
      <dsp:spPr>
        <a:xfrm>
          <a:off x="539743" y="819750"/>
          <a:ext cx="4539744" cy="4098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533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2000" kern="1200" dirty="0" smtClean="0">
              <a:hlinkClick xmlns:r="http://schemas.openxmlformats.org/officeDocument/2006/relationships" r:id="" action="ppaction://hlinksldjump"/>
            </a:rPr>
            <a:t>Microsoft SQL Server 2008 R2 Standard</a:t>
          </a:r>
          <a:endParaRPr lang="nn-NO" sz="2000" kern="1200" dirty="0"/>
        </a:p>
      </dsp:txBody>
      <dsp:txXfrm>
        <a:off x="539743" y="819750"/>
        <a:ext cx="4539744" cy="409875"/>
      </dsp:txXfrm>
    </dsp:sp>
    <dsp:sp modelId="{4E4ADDA3-37C0-4A72-964D-8AB07EBFD670}">
      <dsp:nvSpPr>
        <dsp:cNvPr id="0" name=""/>
        <dsp:cNvSpPr/>
      </dsp:nvSpPr>
      <dsp:spPr>
        <a:xfrm>
          <a:off x="283571" y="768516"/>
          <a:ext cx="512344" cy="512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66C6ED5-A3BF-4C1E-B299-ECBBA2851A41}">
      <dsp:nvSpPr>
        <dsp:cNvPr id="0" name=""/>
        <dsp:cNvSpPr/>
      </dsp:nvSpPr>
      <dsp:spPr>
        <a:xfrm>
          <a:off x="539743" y="1434670"/>
          <a:ext cx="4539744" cy="4098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533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hlinkClick xmlns:r="http://schemas.openxmlformats.org/officeDocument/2006/relationships" r:id="" action="ppaction://hlinksldjump"/>
            </a:rPr>
            <a:t>Microsoft SQL Server 2012 Standard</a:t>
          </a:r>
          <a:endParaRPr lang="en-US" sz="2000" kern="1200" dirty="0"/>
        </a:p>
      </dsp:txBody>
      <dsp:txXfrm>
        <a:off x="539743" y="1434670"/>
        <a:ext cx="4539744" cy="409875"/>
      </dsp:txXfrm>
    </dsp:sp>
    <dsp:sp modelId="{DE9FD8C7-EF2F-4812-965B-967073D97498}">
      <dsp:nvSpPr>
        <dsp:cNvPr id="0" name=""/>
        <dsp:cNvSpPr/>
      </dsp:nvSpPr>
      <dsp:spPr>
        <a:xfrm>
          <a:off x="283571" y="1383435"/>
          <a:ext cx="512344" cy="512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07F981E-9D1C-4C86-9D1D-7381923C33B3}">
      <dsp:nvSpPr>
        <dsp:cNvPr id="0" name=""/>
        <dsp:cNvSpPr/>
      </dsp:nvSpPr>
      <dsp:spPr>
        <a:xfrm>
          <a:off x="304753" y="2049589"/>
          <a:ext cx="4774735" cy="4098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533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hlinkClick xmlns:r="http://schemas.openxmlformats.org/officeDocument/2006/relationships" r:id="" action="ppaction://hlinksldjump"/>
            </a:rPr>
            <a:t>Microsoft SQL Server 2014 Standard</a:t>
          </a:r>
          <a:endParaRPr lang="bg-BG" sz="2000" kern="1200" dirty="0"/>
        </a:p>
      </dsp:txBody>
      <dsp:txXfrm>
        <a:off x="304753" y="2049589"/>
        <a:ext cx="4774735" cy="409875"/>
      </dsp:txXfrm>
    </dsp:sp>
    <dsp:sp modelId="{62200B39-B74B-4349-B703-D22136A4F7A5}">
      <dsp:nvSpPr>
        <dsp:cNvPr id="0" name=""/>
        <dsp:cNvSpPr/>
      </dsp:nvSpPr>
      <dsp:spPr>
        <a:xfrm>
          <a:off x="48580" y="1998355"/>
          <a:ext cx="512344" cy="512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5026E-EABC-4314-A396-885CF7DBA1D9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A5B7C-261F-44D3-AECF-1F9EA70E0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588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AFB17-BF41-4E57-97FE-B08FFAE9B350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EC72C-F937-48E7-A00C-6360D8012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89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142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861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EC72C-F937-48E7-A00C-6360D80128BB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8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7D60-8AD1-4E50-80BE-9B261B51666D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59EC-0308-40EC-8012-98B089BBE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7D60-8AD1-4E50-80BE-9B261B51666D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59EC-0308-40EC-8012-98B089BBE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7D60-8AD1-4E50-80BE-9B261B51666D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59EC-0308-40EC-8012-98B089BBE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7D60-8AD1-4E50-80BE-9B261B51666D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59EC-0308-40EC-8012-98B089BBE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7D60-8AD1-4E50-80BE-9B261B51666D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59EC-0308-40EC-8012-98B089BBE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7D60-8AD1-4E50-80BE-9B261B51666D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59EC-0308-40EC-8012-98B089BBE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7D60-8AD1-4E50-80BE-9B261B51666D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59EC-0308-40EC-8012-98B089BBE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7D60-8AD1-4E50-80BE-9B261B51666D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59EC-0308-40EC-8012-98B089BBE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7D60-8AD1-4E50-80BE-9B261B51666D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59EC-0308-40EC-8012-98B089BBE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7D60-8AD1-4E50-80BE-9B261B51666D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59EC-0308-40EC-8012-98B089BBE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7D60-8AD1-4E50-80BE-9B261B51666D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59EC-0308-40EC-8012-98B089BBE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37D60-8AD1-4E50-80BE-9B261B51666D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E59EC-0308-40EC-8012-98B089BBE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ki.microinvest.su/" TargetMode="External"/><Relationship Id="rId4" Type="http://schemas.openxmlformats.org/officeDocument/2006/relationships/hyperlink" Target="https://support.microsoft.com/en-us/kb/2681562" TargetMode="Externa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kb/268156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microinvest.s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ki.microinvest.su/" TargetMode="External"/><Relationship Id="rId4" Type="http://schemas.openxmlformats.org/officeDocument/2006/relationships/hyperlink" Target="https://support.microsoft.com/en-us/kb/2681562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365104"/>
            <a:ext cx="3456384" cy="16561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Настройка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репликации</a:t>
            </a:r>
            <a:r>
              <a:rPr lang="ru-RU" sz="3600" b="1" baseline="0" dirty="0" smtClean="0">
                <a:solidFill>
                  <a:schemeClr val="tx2">
                    <a:lumMod val="50000"/>
                  </a:schemeClr>
                </a:solidFill>
              </a:rPr>
              <a:t> на: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1918646"/>
              </p:ext>
            </p:extLst>
          </p:nvPr>
        </p:nvGraphicFramePr>
        <p:xfrm>
          <a:off x="3779912" y="4077072"/>
          <a:ext cx="511256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14" y="620688"/>
            <a:ext cx="8555858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8.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Отключаемся от подписчика.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6922369" cy="441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Подписчик. Создаем на сервере пользователя с паролем, который будет использоваться для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357297"/>
            <a:ext cx="7558246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секции </a:t>
            </a:r>
            <a:r>
              <a:rPr lang="en-US" sz="1600" dirty="0" smtClean="0"/>
              <a:t>“</a:t>
            </a:r>
            <a:r>
              <a:rPr lang="ru-RU" sz="1600" dirty="0" err="1" smtClean="0"/>
              <a:t>Security</a:t>
            </a:r>
            <a:r>
              <a:rPr lang="ru-RU" sz="1600" dirty="0" smtClean="0"/>
              <a:t>” - </a:t>
            </a:r>
            <a:r>
              <a:rPr lang="en-US" sz="1600" dirty="0" smtClean="0"/>
              <a:t>“</a:t>
            </a:r>
            <a:r>
              <a:rPr lang="ru-RU" sz="1600" dirty="0" err="1" smtClean="0"/>
              <a:t>Logins</a:t>
            </a:r>
            <a:r>
              <a:rPr lang="ru-RU" sz="1600" dirty="0" smtClean="0"/>
              <a:t>” - </a:t>
            </a:r>
            <a:r>
              <a:rPr lang="en-US" sz="1600" dirty="0" smtClean="0"/>
              <a:t>“</a:t>
            </a:r>
            <a:r>
              <a:rPr lang="ru-RU" sz="1600" dirty="0" err="1" smtClean="0"/>
              <a:t>New</a:t>
            </a:r>
            <a:r>
              <a:rPr lang="ru-RU" sz="1600" dirty="0" smtClean="0"/>
              <a:t> </a:t>
            </a:r>
            <a:r>
              <a:rPr lang="ru-RU" sz="1600" dirty="0" err="1" smtClean="0"/>
              <a:t>login</a:t>
            </a:r>
            <a:r>
              <a:rPr lang="ru-RU" sz="1600" dirty="0" smtClean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на сервере пользователя с паролем, который будет использоваться для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924" y="1357297"/>
            <a:ext cx="5326151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секции </a:t>
            </a:r>
            <a:r>
              <a:rPr lang="en-US" sz="1600" dirty="0" smtClean="0"/>
              <a:t>General </a:t>
            </a:r>
            <a:r>
              <a:rPr lang="ru-RU" sz="1600" dirty="0" smtClean="0"/>
              <a:t>вводим имя, </a:t>
            </a:r>
            <a:r>
              <a:rPr lang="bg-BG" sz="1600" dirty="0" smtClean="0"/>
              <a:t>выбираем “SQL server authentication”, задаем пароль, включаем </a:t>
            </a:r>
            <a:r>
              <a:rPr lang="en-US" sz="1600" dirty="0" smtClean="0"/>
              <a:t>“Enforce password policy”</a:t>
            </a:r>
            <a:r>
              <a:rPr lang="bg-BG" sz="1600" dirty="0" smtClean="0"/>
              <a:t> и отключаем </a:t>
            </a:r>
            <a:r>
              <a:rPr lang="en-US" sz="1600" dirty="0" smtClean="0"/>
              <a:t>“Enforce password expiration”</a:t>
            </a:r>
            <a:r>
              <a:rPr lang="bg-BG" sz="1600" dirty="0" smtClean="0"/>
              <a:t> и “</a:t>
            </a:r>
            <a:r>
              <a:rPr lang="en-US" sz="1600" dirty="0" smtClean="0"/>
              <a:t>User must change password at next login</a:t>
            </a:r>
            <a:r>
              <a:rPr lang="bg-BG" sz="1600" dirty="0" smtClean="0"/>
              <a:t>”. </a:t>
            </a:r>
            <a:r>
              <a:rPr lang="en-US" sz="1600" dirty="0" smtClean="0"/>
              <a:t>Default database -</a:t>
            </a:r>
            <a:r>
              <a:rPr lang="ru-RU" sz="1600" dirty="0" smtClean="0"/>
              <a:t> </a:t>
            </a:r>
            <a:r>
              <a:rPr lang="uk-UA" sz="1600" dirty="0" smtClean="0"/>
              <a:t>“</a:t>
            </a:r>
            <a:r>
              <a:rPr lang="en-US" sz="1600" dirty="0" smtClean="0"/>
              <a:t>master</a:t>
            </a:r>
            <a:r>
              <a:rPr lang="uk-UA" sz="1600" dirty="0" smtClean="0"/>
              <a:t>”</a:t>
            </a:r>
            <a:r>
              <a:rPr lang="en-US" sz="1600" dirty="0" smtClean="0"/>
              <a:t>, Default language -“English”</a:t>
            </a:r>
            <a:r>
              <a:rPr lang="ru-RU" sz="1600" dirty="0" smtClean="0"/>
              <a:t>.</a:t>
            </a:r>
            <a:r>
              <a:rPr lang="bg-BG" sz="1600" dirty="0" smtClean="0"/>
              <a:t>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7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на сервере пользователя с паролем, который будет использоваться для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924" y="1357297"/>
            <a:ext cx="5326151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секции </a:t>
            </a:r>
            <a:r>
              <a:rPr lang="en-US" sz="1600" dirty="0" smtClean="0"/>
              <a:t>Server Roles </a:t>
            </a:r>
            <a:r>
              <a:rPr lang="bg-BG" sz="1600" dirty="0" smtClean="0"/>
              <a:t>выбираем “</a:t>
            </a:r>
            <a:r>
              <a:rPr lang="en-US" sz="1600" dirty="0" err="1" smtClean="0"/>
              <a:t>Sysadmin</a:t>
            </a:r>
            <a:r>
              <a:rPr lang="bg-BG" sz="1600" dirty="0" smtClean="0"/>
              <a:t>”.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8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Отключаемся от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357297"/>
            <a:ext cx="7558246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9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Паблишер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 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357297"/>
            <a:ext cx="7558246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секции </a:t>
            </a:r>
            <a:r>
              <a:rPr lang="en-US" sz="1600" dirty="0" smtClean="0"/>
              <a:t>“Replication” </a:t>
            </a:r>
            <a:r>
              <a:rPr lang="ru-RU" sz="1600" dirty="0" smtClean="0"/>
              <a:t>-</a:t>
            </a:r>
            <a:r>
              <a:rPr lang="en-US" sz="1600" dirty="0" smtClean="0"/>
              <a:t>“Local Publications”</a:t>
            </a:r>
            <a:r>
              <a:rPr lang="bg-BG" sz="1600" dirty="0" smtClean="0"/>
              <a:t> </a:t>
            </a:r>
            <a:r>
              <a:rPr lang="en-US" sz="1600" dirty="0" smtClean="0"/>
              <a:t>-</a:t>
            </a:r>
            <a:r>
              <a:rPr lang="bg-BG" sz="1600" dirty="0" smtClean="0"/>
              <a:t> </a:t>
            </a:r>
            <a:r>
              <a:rPr lang="en-US" sz="1600" dirty="0" smtClean="0"/>
              <a:t>“New publication”</a:t>
            </a:r>
            <a:r>
              <a:rPr lang="bg-BG" sz="1600" dirty="0" smtClean="0"/>
              <a:t>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11336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экране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11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Конфигурирование дистрибьютора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экране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Конфигурирование дистрибьютора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57297"/>
            <a:ext cx="4946050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экране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13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8"/>
            <a:ext cx="494687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Выбираем базу данных, которая будет использоваться для репликации.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14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9"/>
            <a:ext cx="494686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Тип репликации выбираем </a:t>
            </a:r>
            <a:r>
              <a:rPr lang="en-US" sz="1600" dirty="0" smtClean="0"/>
              <a:t>“Merge publication”</a:t>
            </a:r>
            <a:r>
              <a:rPr lang="ru-RU" sz="1600" dirty="0" smtClean="0"/>
              <a:t>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892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dirty="0" smtClean="0"/>
              <a:t>В секции </a:t>
            </a:r>
            <a:r>
              <a:rPr lang="en-US" sz="1500" dirty="0" smtClean="0"/>
              <a:t>“Replication” </a:t>
            </a:r>
            <a:r>
              <a:rPr lang="ru-RU" sz="1500" dirty="0" smtClean="0"/>
              <a:t>-</a:t>
            </a:r>
            <a:r>
              <a:rPr lang="en-US" sz="1500" dirty="0" smtClean="0"/>
              <a:t>“Local Publications”</a:t>
            </a:r>
            <a:r>
              <a:rPr lang="bg-BG" sz="1500" dirty="0" smtClean="0"/>
              <a:t> </a:t>
            </a:r>
            <a:r>
              <a:rPr lang="en-US" sz="1500" dirty="0" smtClean="0"/>
              <a:t>-</a:t>
            </a:r>
            <a:r>
              <a:rPr lang="bg-BG" sz="1500" dirty="0" smtClean="0"/>
              <a:t> </a:t>
            </a:r>
            <a:r>
              <a:rPr lang="en-US" sz="1500" dirty="0" smtClean="0"/>
              <a:t>“New publication”</a:t>
            </a:r>
            <a:r>
              <a:rPr lang="bg-BG" sz="1500" dirty="0" smtClean="0"/>
              <a:t>.</a:t>
            </a:r>
            <a:endParaRPr lang="en-US" sz="1500" dirty="0" smtClean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24" y="620688"/>
            <a:ext cx="8415032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9. </a:t>
            </a:r>
            <a:r>
              <a:rPr lang="ru-RU" sz="1800" kern="1200" dirty="0" err="1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Паблишер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. Создание публикации.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817" y="1340768"/>
            <a:ext cx="688156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15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57298"/>
            <a:ext cx="4946050" cy="43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экране отмечаем какие сервера могут быть подписчиками для этой публикации. По умолчанию выбран </a:t>
            </a:r>
            <a:r>
              <a:rPr lang="en-US" sz="1600" dirty="0" smtClean="0"/>
              <a:t>SQL Server 2008 or later</a:t>
            </a:r>
            <a:r>
              <a:rPr lang="bg-BG" sz="1600" dirty="0" smtClean="0"/>
              <a:t>, отметим и </a:t>
            </a:r>
            <a:r>
              <a:rPr lang="en-US" sz="1600" dirty="0" smtClean="0"/>
              <a:t> SQL Server 2005</a:t>
            </a:r>
            <a:r>
              <a:rPr lang="bg-BG" sz="1600" dirty="0" smtClean="0"/>
              <a:t>, для того чтобы можно было иметь в публикации подписчиков со слабыми компьютерами.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16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357298"/>
            <a:ext cx="4946868" cy="4397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Отмечаем все таблицы в базе данных, которая реплицируется.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17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Галочки не ставим. Для каждой таблицы нажимаем </a:t>
            </a:r>
            <a:r>
              <a:rPr lang="en-US" sz="1600" dirty="0" smtClean="0"/>
              <a:t>Article Properties</a:t>
            </a:r>
            <a:r>
              <a:rPr lang="bg-BG" sz="1600" dirty="0" smtClean="0"/>
              <a:t> </a:t>
            </a:r>
            <a:r>
              <a:rPr lang="en-US" sz="1600" dirty="0" smtClean="0"/>
              <a:t>- Set Properties of Highlighted Table Article</a:t>
            </a:r>
            <a:r>
              <a:rPr lang="ru-RU" sz="1600" dirty="0" smtClean="0"/>
              <a:t>, где правим дополнительные параметры.</a:t>
            </a:r>
            <a:endParaRPr lang="bg-BG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18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7238" y="1357297"/>
            <a:ext cx="4209524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Увеличиваем значение </a:t>
            </a:r>
            <a:r>
              <a:rPr lang="en-US" sz="1600" dirty="0" smtClean="0"/>
              <a:t>“Publisher range size” </a:t>
            </a:r>
            <a:r>
              <a:rPr lang="bg-BG" sz="1600" dirty="0" smtClean="0"/>
              <a:t>и </a:t>
            </a:r>
            <a:r>
              <a:rPr lang="en-US" sz="1600" dirty="0" smtClean="0"/>
              <a:t>“Subscriber range size”</a:t>
            </a:r>
            <a:r>
              <a:rPr lang="ru-RU" sz="1600" dirty="0" smtClean="0"/>
              <a:t> до 1</a:t>
            </a:r>
            <a:r>
              <a:rPr lang="en-US" sz="1600" dirty="0" smtClean="0"/>
              <a:t>0</a:t>
            </a:r>
            <a:r>
              <a:rPr lang="ru-RU" sz="1600" dirty="0" smtClean="0"/>
              <a:t> миллионов.</a:t>
            </a:r>
            <a:endParaRPr lang="bg-BG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19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экране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экране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21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экране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С помощью кнопки </a:t>
            </a:r>
            <a:r>
              <a:rPr lang="en-US" sz="1600" dirty="0" smtClean="0"/>
              <a:t>Security Settings</a:t>
            </a:r>
            <a:r>
              <a:rPr lang="bg-BG" sz="1600" dirty="0" smtClean="0"/>
              <a:t> указываем ранее созданного пользователя, который будет использоваться </a:t>
            </a:r>
            <a:r>
              <a:rPr lang="en-US" sz="1600" dirty="0" smtClean="0"/>
              <a:t>Snapshot Agent</a:t>
            </a:r>
            <a:r>
              <a:rPr lang="ru-RU" sz="1600" dirty="0" smtClean="0"/>
              <a:t>-</a:t>
            </a:r>
            <a:r>
              <a:rPr lang="bg-BG" sz="1600" dirty="0" smtClean="0"/>
              <a:t>ом.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23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9142" y="1357298"/>
            <a:ext cx="5318717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Выбираем </a:t>
            </a:r>
            <a:r>
              <a:rPr lang="bg-BG" sz="1600" dirty="0" smtClean="0"/>
              <a:t>“Run under the SQL Server Agent service account”, </a:t>
            </a:r>
            <a:r>
              <a:rPr lang="ru-RU" sz="1600" dirty="0" smtClean="0"/>
              <a:t>и ниже </a:t>
            </a:r>
            <a:r>
              <a:rPr lang="bg-BG" sz="1600" dirty="0" smtClean="0"/>
              <a:t>“Using the following SQL Server login”, после чего вводим логин и пароль созданного ранее пользователя (шаг  3).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24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экране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892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dirty="0" smtClean="0"/>
              <a:t>На этом экране нажимаем </a:t>
            </a:r>
            <a:r>
              <a:rPr lang="en-US" sz="1500" dirty="0" smtClean="0"/>
              <a:t>“Next”</a:t>
            </a:r>
            <a:r>
              <a:rPr lang="ru-RU" sz="1500" dirty="0" smtClean="0"/>
              <a:t>, ничего не меняя.</a:t>
            </a:r>
            <a:endParaRPr lang="en-US" sz="1500" dirty="0" smtClean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51" y="620688"/>
            <a:ext cx="8868549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10.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публикации.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69332"/>
            <a:ext cx="4754433" cy="436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25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57297"/>
            <a:ext cx="4946050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Задаем имя репликации. Например </a:t>
            </a:r>
            <a:r>
              <a:rPr lang="ru-RU" sz="1600" dirty="0" err="1" smtClean="0"/>
              <a:t>имя_базы_</a:t>
            </a:r>
            <a:r>
              <a:rPr lang="en-US" sz="1600" dirty="0" smtClean="0"/>
              <a:t>pub</a:t>
            </a:r>
            <a:r>
              <a:rPr lang="ru-RU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26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случае отсутствии ошибок публикация создается успешно. Если есть ошибки - проверяйте с 1 шага.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27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 (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Subscriber).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357297"/>
            <a:ext cx="7558246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 </a:t>
            </a:r>
            <a:r>
              <a:rPr lang="bg-BG" sz="1600" dirty="0" smtClean="0"/>
              <a:t>Создание </a:t>
            </a:r>
            <a:r>
              <a:rPr lang="en-US" sz="1600" dirty="0" smtClean="0"/>
              <a:t>Subscriber</a:t>
            </a:r>
            <a:r>
              <a:rPr lang="ru-RU" sz="1600" dirty="0" smtClean="0"/>
              <a:t>-а происходит в секции </a:t>
            </a:r>
            <a:r>
              <a:rPr lang="bg-BG" sz="1600" dirty="0" smtClean="0"/>
              <a:t>”</a:t>
            </a:r>
            <a:r>
              <a:rPr lang="en-US" sz="1600" dirty="0" smtClean="0"/>
              <a:t>Replication</a:t>
            </a:r>
            <a:r>
              <a:rPr lang="bg-BG" sz="1600" dirty="0" smtClean="0"/>
              <a:t>”</a:t>
            </a:r>
            <a:r>
              <a:rPr lang="en-US" sz="1600" dirty="0" smtClean="0"/>
              <a:t> - </a:t>
            </a:r>
            <a:r>
              <a:rPr lang="bg-BG" sz="1600" dirty="0" smtClean="0"/>
              <a:t>“</a:t>
            </a:r>
            <a:r>
              <a:rPr lang="en-US" sz="1600" dirty="0" smtClean="0"/>
              <a:t>Local Publications</a:t>
            </a:r>
            <a:r>
              <a:rPr lang="bg-BG" sz="1600" dirty="0" smtClean="0"/>
              <a:t>” </a:t>
            </a:r>
            <a:r>
              <a:rPr lang="en-US" sz="1600" dirty="0" smtClean="0"/>
              <a:t>-</a:t>
            </a:r>
            <a:r>
              <a:rPr lang="bg-BG" sz="1600" dirty="0" smtClean="0"/>
              <a:t> </a:t>
            </a:r>
            <a:r>
              <a:rPr lang="en-US" sz="1600" dirty="0" smtClean="0"/>
              <a:t>“New subscriptions”.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28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8"/>
            <a:ext cx="4946868" cy="43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</a:t>
            </a:r>
            <a:r>
              <a:rPr lang="ru-RU" sz="1600" dirty="0" smtClean="0"/>
              <a:t>э</a:t>
            </a:r>
            <a:r>
              <a:rPr lang="bg-BG" sz="1600" dirty="0" smtClean="0"/>
              <a:t>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29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57297"/>
            <a:ext cx="4946050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Выбираем публикацию, для которой добавляется подписчик.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30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57297"/>
            <a:ext cx="4946050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</a:t>
            </a:r>
            <a:r>
              <a:rPr lang="ru-RU" sz="1600" dirty="0" smtClean="0"/>
              <a:t>э</a:t>
            </a:r>
            <a:r>
              <a:rPr lang="bg-BG" sz="1600" dirty="0" smtClean="0"/>
              <a:t>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31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57297"/>
            <a:ext cx="4946050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"Add SQL Server Subscriber" выбираем сервера, которые являются подписчиками для данной публикации. Можно добавить несколько подписчиков сразу. Самый верхний сервер не отмечаем!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57297"/>
            <a:ext cx="4946050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Создаем на подписчике базу данных</a:t>
            </a:r>
            <a:r>
              <a:rPr lang="ru-RU" sz="1600" dirty="0" smtClean="0"/>
              <a:t>. Можно использовать то же название, что и на </a:t>
            </a:r>
            <a:r>
              <a:rPr lang="ru-RU" sz="1600" dirty="0" err="1" smtClean="0"/>
              <a:t>паблишере</a:t>
            </a:r>
            <a:r>
              <a:rPr lang="ru-RU" sz="1600" dirty="0" smtClean="0"/>
              <a:t>, можно другое.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33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Для каждого подписчика, которых добавили на шаге </a:t>
            </a:r>
            <a:r>
              <a:rPr lang="bg-BG" sz="1600" dirty="0" smtClean="0"/>
              <a:t>31, </a:t>
            </a:r>
            <a:r>
              <a:rPr lang="bg-BG" sz="1600" dirty="0" smtClean="0"/>
              <a:t>задаем в </a:t>
            </a:r>
            <a:r>
              <a:rPr lang="en-US" sz="1600" dirty="0" smtClean="0"/>
              <a:t>Security Settings</a:t>
            </a:r>
            <a:r>
              <a:rPr lang="ru-RU" sz="1600" dirty="0" smtClean="0"/>
              <a:t> данные для подключения к подписчикам.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34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2063" y="1357299"/>
            <a:ext cx="3879874" cy="43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Выбираем “Run under the SQL Server Agent service account” и “Using the following SQL Server login”</a:t>
            </a:r>
            <a:r>
              <a:rPr lang="en-US" sz="1600" dirty="0" smtClean="0"/>
              <a:t> </a:t>
            </a:r>
            <a:r>
              <a:rPr lang="bg-BG" sz="1600" dirty="0" smtClean="0"/>
              <a:t>- и указываем </a:t>
            </a:r>
            <a:r>
              <a:rPr lang="ru-RU" sz="1600" dirty="0" smtClean="0"/>
              <a:t>логин и пароль, созданные на шаге 6.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892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dirty="0" smtClean="0"/>
              <a:t>На этом экране нажимаем </a:t>
            </a:r>
            <a:r>
              <a:rPr lang="en-US" sz="1500" dirty="0" smtClean="0"/>
              <a:t>“Next”</a:t>
            </a:r>
            <a:r>
              <a:rPr lang="ru-RU" sz="1500" dirty="0" smtClean="0"/>
              <a:t>, ничего не меняя.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620688"/>
            <a:ext cx="8869680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11.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Конфигурирование дистрибьютора.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221" y="1338468"/>
            <a:ext cx="4788059" cy="439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35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Задаем период, с которым будет выполняться синхронизация.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36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219" y="1357297"/>
            <a:ext cx="5487561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Стандартной схемой выбираем ежедневно, каждые 5 минут.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37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“Initialize Subscriptions” выбираем “Immediately”.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38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“Subscription Type” выбираем </a:t>
            </a:r>
            <a:r>
              <a:rPr lang="en-US" sz="1600" dirty="0" smtClean="0"/>
              <a:t>“Client”</a:t>
            </a:r>
            <a:r>
              <a:rPr lang="bg-BG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39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“Wizard Actions” выбираем “Create the subscription(s)”.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40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57297"/>
            <a:ext cx="4946050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</a:t>
            </a:r>
            <a:r>
              <a:rPr lang="bg-BG" sz="1600" dirty="0" smtClean="0"/>
              <a:t>ажимаем </a:t>
            </a:r>
            <a:r>
              <a:rPr lang="en-US" sz="1600" dirty="0" smtClean="0"/>
              <a:t>Finish</a:t>
            </a:r>
            <a:r>
              <a:rPr lang="ru-RU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41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случае отсутствия ошибок, подписчик будет успешно создан.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357299"/>
            <a:ext cx="7558246" cy="43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600" dirty="0" smtClean="0"/>
              <a:t>В секции “</a:t>
            </a:r>
            <a:r>
              <a:rPr lang="en-US" sz="1600" dirty="0" smtClean="0"/>
              <a:t>Replication</a:t>
            </a:r>
            <a:r>
              <a:rPr lang="bg-BG" sz="1600" dirty="0" smtClean="0"/>
              <a:t>”</a:t>
            </a:r>
            <a:r>
              <a:rPr lang="en-US" sz="1600" dirty="0" smtClean="0"/>
              <a:t> </a:t>
            </a:r>
            <a:r>
              <a:rPr lang="ru-RU" sz="1600" dirty="0" smtClean="0"/>
              <a:t>-</a:t>
            </a:r>
            <a:r>
              <a:rPr lang="en-US" sz="1600" dirty="0" smtClean="0"/>
              <a:t> </a:t>
            </a:r>
            <a:r>
              <a:rPr lang="bg-BG" sz="1600" dirty="0" smtClean="0"/>
              <a:t>“</a:t>
            </a:r>
            <a:r>
              <a:rPr lang="en-US" sz="1600" dirty="0" smtClean="0"/>
              <a:t>Local Publications</a:t>
            </a:r>
            <a:r>
              <a:rPr lang="bg-BG" sz="1600" dirty="0" smtClean="0"/>
              <a:t>” - “</a:t>
            </a:r>
            <a:r>
              <a:rPr lang="en-US" sz="1600" dirty="0" smtClean="0"/>
              <a:t>La</a:t>
            </a:r>
            <a:r>
              <a:rPr lang="bg-BG" sz="1600" dirty="0" smtClean="0"/>
              <a:t>unch </a:t>
            </a:r>
            <a:r>
              <a:rPr lang="en-US" sz="1600" dirty="0" smtClean="0"/>
              <a:t>R</a:t>
            </a:r>
            <a:r>
              <a:rPr lang="bg-BG" sz="1600" dirty="0" smtClean="0"/>
              <a:t>eplication </a:t>
            </a:r>
            <a:r>
              <a:rPr lang="en-US" sz="1600" dirty="0" smtClean="0"/>
              <a:t>M</a:t>
            </a:r>
            <a:r>
              <a:rPr lang="bg-BG" sz="1600" dirty="0" smtClean="0"/>
              <a:t>onitor”. </a:t>
            </a:r>
            <a:r>
              <a:rPr lang="en-US" sz="1600" dirty="0" smtClean="0"/>
              <a:t> </a:t>
            </a:r>
            <a:r>
              <a:rPr lang="ru-RU" sz="1600" dirty="0" smtClean="0"/>
              <a:t>С его помощью можно отслеживать статус репликации</a:t>
            </a:r>
            <a:r>
              <a:rPr lang="bg-BG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43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04" y="1357297"/>
            <a:ext cx="7680193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Подписчики в процессе синхронизации.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44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0178" y="1357297"/>
            <a:ext cx="5863645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Подписчики в процессе синхронизации.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892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dirty="0" smtClean="0"/>
              <a:t>На этом экране нажимаем </a:t>
            </a:r>
            <a:r>
              <a:rPr lang="en-US" sz="1500" dirty="0" smtClean="0"/>
              <a:t>“Next”</a:t>
            </a:r>
            <a:r>
              <a:rPr lang="ru-RU" sz="1500" dirty="0" smtClean="0"/>
              <a:t>, ничего не меняя.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51" y="620688"/>
            <a:ext cx="8868549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12.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Конфигурирование дистрибьютора.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727" y="1340768"/>
            <a:ext cx="4785553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45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04" y="1357299"/>
            <a:ext cx="7680193" cy="43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Синхронизация завершена успешно.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12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46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Настройки связи с базой на подписчике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2631" y="1357299"/>
            <a:ext cx="4471618" cy="43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настройках связи базой в Склад </a:t>
            </a:r>
            <a:r>
              <a:rPr lang="en-US" sz="1600" dirty="0" smtClean="0"/>
              <a:t>Pro</a:t>
            </a:r>
            <a:r>
              <a:rPr lang="ru-RU" sz="1600" dirty="0" smtClean="0"/>
              <a:t> или </a:t>
            </a:r>
            <a:r>
              <a:rPr lang="en-US" sz="1600" dirty="0" smtClean="0"/>
              <a:t>Light </a:t>
            </a:r>
            <a:r>
              <a:rPr lang="bg-BG" sz="1600" dirty="0" smtClean="0"/>
              <a:t>заполняется только </a:t>
            </a:r>
            <a:r>
              <a:rPr lang="en-US" sz="1600" dirty="0" smtClean="0"/>
              <a:t>Server, Repl. Server </a:t>
            </a:r>
            <a:r>
              <a:rPr lang="ru-RU" sz="1600" dirty="0" smtClean="0"/>
              <a:t>не заполняется</a:t>
            </a:r>
            <a:r>
              <a:rPr lang="en-US" sz="1600" dirty="0" smtClean="0"/>
              <a:t>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44624"/>
            <a:ext cx="7344816" cy="576064"/>
          </a:xfrm>
        </p:spPr>
        <p:txBody>
          <a:bodyPr>
            <a:noAutofit/>
          </a:bodyPr>
          <a:lstStyle/>
          <a:p>
            <a:pPr algn="l" rtl="0" eaLnBrk="1" latinLnBrk="0" hangingPunct="1"/>
            <a:r>
              <a:rPr lang="bg-BG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и</a:t>
            </a:r>
            <a:r>
              <a:rPr lang="bg-BG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на </a:t>
            </a:r>
            <a:r>
              <a:rPr lang="en-US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Microsoft SQL Server 20</a:t>
            </a:r>
            <a:r>
              <a:rPr lang="ru-RU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14</a:t>
            </a:r>
            <a:r>
              <a:rPr lang="en-US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Standard</a:t>
            </a:r>
            <a:endParaRPr lang="ru-RU" sz="3200" b="1" dirty="0" smtClean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000108"/>
            <a:ext cx="6302024" cy="517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Подготовка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lvl="0" indent="-277813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b="1" dirty="0" smtClean="0">
                <a:latin typeface="+mn-lt"/>
              </a:rPr>
              <a:t>Ознакомиться с совместимостью серверов при использовании </a:t>
            </a:r>
            <a:r>
              <a:rPr lang="en-US" sz="1800" b="1" dirty="0" smtClean="0">
                <a:latin typeface="+mn-lt"/>
              </a:rPr>
              <a:t>Windows 8</a:t>
            </a:r>
            <a:r>
              <a:rPr lang="ru-RU" sz="1800" b="1" dirty="0" smtClean="0">
                <a:latin typeface="+mn-lt"/>
              </a:rPr>
              <a:t> и выше: </a:t>
            </a:r>
            <a:r>
              <a:rPr lang="en-US" sz="1800" b="1" dirty="0" smtClean="0">
                <a:latin typeface="+mn-lt"/>
                <a:hlinkClick r:id="rId4"/>
              </a:rPr>
              <a:t>https://support.microsoft.com/en-us/kb/2681562</a:t>
            </a:r>
            <a:r>
              <a:rPr lang="bg-BG" sz="1800" b="1" dirty="0" smtClean="0">
                <a:latin typeface="+mn-lt"/>
              </a:rPr>
              <a:t>.</a:t>
            </a:r>
            <a:endParaRPr lang="en-US" sz="1800" b="1" dirty="0" smtClean="0">
              <a:latin typeface="+mn-lt"/>
            </a:endParaRPr>
          </a:p>
          <a:p>
            <a:pPr marL="360363" indent="-277813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bg-BG" sz="1800" dirty="0" smtClean="0">
                <a:latin typeface="+mn-lt"/>
              </a:rPr>
              <a:t>Установить “</a:t>
            </a:r>
            <a:r>
              <a:rPr lang="en-US" sz="1800" dirty="0" smtClean="0">
                <a:latin typeface="+mn-lt"/>
              </a:rPr>
              <a:t>Microsoft SQL Server 20</a:t>
            </a:r>
            <a:r>
              <a:rPr lang="ru-RU" sz="18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4</a:t>
            </a:r>
            <a:r>
              <a:rPr lang="ru-RU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Standard</a:t>
            </a:r>
            <a:r>
              <a:rPr lang="bg-BG" sz="1800" dirty="0" smtClean="0">
                <a:latin typeface="+mn-lt"/>
              </a:rPr>
              <a:t>” на основной сервер, который будет “publisher”</a:t>
            </a:r>
            <a:r>
              <a:rPr lang="ru-RU" sz="1800" dirty="0" smtClean="0">
                <a:latin typeface="+mn-lt"/>
              </a:rPr>
              <a:t>.</a:t>
            </a:r>
          </a:p>
          <a:p>
            <a:pPr marL="360363" indent="-277813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bg-BG" sz="1800" dirty="0" smtClean="0">
                <a:latin typeface="+mn-lt"/>
              </a:rPr>
              <a:t>Установить </a:t>
            </a:r>
            <a:r>
              <a:rPr lang="en-US" sz="1800" dirty="0" smtClean="0">
                <a:latin typeface="+mn-lt"/>
              </a:rPr>
              <a:t>Microsoft SQL Server </a:t>
            </a:r>
            <a:r>
              <a:rPr lang="ru-RU" sz="1800" dirty="0" smtClean="0">
                <a:latin typeface="+mn-lt"/>
              </a:rPr>
              <a:t>2005</a:t>
            </a:r>
            <a:r>
              <a:rPr lang="en-US" sz="1800" dirty="0" smtClean="0">
                <a:latin typeface="+mn-lt"/>
              </a:rPr>
              <a:t>/2008 R2</a:t>
            </a:r>
            <a:r>
              <a:rPr lang="ru-RU" sz="1800" dirty="0" smtClean="0">
                <a:latin typeface="+mn-lt"/>
              </a:rPr>
              <a:t>/2012</a:t>
            </a:r>
            <a:r>
              <a:rPr lang="en-US" sz="1800" dirty="0" smtClean="0">
                <a:latin typeface="+mn-lt"/>
              </a:rPr>
              <a:t>/2014</a:t>
            </a:r>
            <a:r>
              <a:rPr lang="ru-RU" sz="1800" dirty="0" smtClean="0">
                <a:latin typeface="+mn-lt"/>
              </a:rPr>
              <a:t> </a:t>
            </a:r>
            <a:r>
              <a:rPr lang="bg-BG" sz="1800" dirty="0" smtClean="0">
                <a:latin typeface="+mn-lt"/>
              </a:rPr>
              <a:t>Express</a:t>
            </a:r>
            <a:r>
              <a:rPr lang="en-US" sz="1800" dirty="0" smtClean="0">
                <a:latin typeface="+mn-lt"/>
              </a:rPr>
              <a:t> </a:t>
            </a:r>
            <a:r>
              <a:rPr lang="bg-BG" sz="1800" dirty="0" smtClean="0">
                <a:latin typeface="+mn-lt"/>
              </a:rPr>
              <a:t>на подчиненые сервера, которые будут “subscriber”-ами.</a:t>
            </a:r>
          </a:p>
          <a:p>
            <a:pPr marL="360363" lvl="0" indent="-277813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bg-BG" sz="1800" dirty="0" smtClean="0">
                <a:latin typeface="+mn-lt"/>
              </a:rPr>
              <a:t>На всех серверах открыть порт 1433 в </a:t>
            </a:r>
            <a:r>
              <a:rPr lang="en-US" sz="1800" dirty="0" smtClean="0">
                <a:latin typeface="+mn-lt"/>
              </a:rPr>
              <a:t>Firewall</a:t>
            </a:r>
            <a:r>
              <a:rPr lang="bg-BG" sz="1800" dirty="0" smtClean="0">
                <a:latin typeface="+mn-lt"/>
              </a:rPr>
              <a:t>.</a:t>
            </a:r>
          </a:p>
          <a:p>
            <a:pPr marL="360363" lvl="0" indent="-277813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IP</a:t>
            </a:r>
            <a:r>
              <a:rPr lang="bg-BG" sz="1800" dirty="0" smtClean="0">
                <a:latin typeface="+mn-lt"/>
              </a:rPr>
              <a:t> адреса и имена всех </a:t>
            </a:r>
            <a:r>
              <a:rPr lang="ru-RU" sz="1800" dirty="0" smtClean="0">
                <a:latin typeface="+mn-lt"/>
              </a:rPr>
              <a:t>подписчик</a:t>
            </a:r>
            <a:r>
              <a:rPr lang="bg-BG" sz="1800" dirty="0" smtClean="0">
                <a:latin typeface="+mn-lt"/>
              </a:rPr>
              <a:t>ов добавить в </a:t>
            </a:r>
            <a:r>
              <a:rPr lang="en-US" sz="1800" dirty="0" smtClean="0">
                <a:latin typeface="+mn-lt"/>
              </a:rPr>
              <a:t>hosts</a:t>
            </a:r>
            <a:r>
              <a:rPr lang="bg-BG" sz="1800" dirty="0" smtClean="0">
                <a:latin typeface="+mn-lt"/>
              </a:rPr>
              <a:t> файл </a:t>
            </a:r>
            <a:r>
              <a:rPr lang="en-US" sz="1800" dirty="0" smtClean="0">
                <a:latin typeface="+mn-lt"/>
              </a:rPr>
              <a:t>Windows </a:t>
            </a:r>
            <a:r>
              <a:rPr lang="ru-RU" sz="1800" dirty="0" smtClean="0">
                <a:latin typeface="+mn-lt"/>
              </a:rPr>
              <a:t>на основном сервере в конце файла </a:t>
            </a:r>
            <a:r>
              <a:rPr lang="bg-BG" sz="1800" dirty="0" smtClean="0">
                <a:latin typeface="+mn-lt"/>
              </a:rPr>
              <a:t>под секцией </a:t>
            </a:r>
            <a:r>
              <a:rPr lang="en-US" sz="1800" dirty="0" smtClean="0">
                <a:latin typeface="+mn-lt"/>
              </a:rPr>
              <a:t>“</a:t>
            </a:r>
            <a:r>
              <a:rPr lang="en-US" sz="1800" dirty="0" err="1" smtClean="0">
                <a:latin typeface="+mn-lt"/>
              </a:rPr>
              <a:t>localhost</a:t>
            </a:r>
            <a:r>
              <a:rPr lang="en-US" sz="1800" dirty="0" smtClean="0">
                <a:latin typeface="+mn-lt"/>
              </a:rPr>
              <a:t>” (c:\windows\system32\drivers\etc\hosts)</a:t>
            </a:r>
            <a:r>
              <a:rPr lang="bg-BG" sz="1800" dirty="0" smtClean="0">
                <a:latin typeface="+mn-lt"/>
              </a:rPr>
              <a:t>.</a:t>
            </a:r>
          </a:p>
          <a:p>
            <a:pPr marL="360363" lvl="0" indent="-277813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+mn-lt"/>
              </a:rPr>
              <a:t>Настроить базу: привязываются пользователи к объектам и задается нумерация по объектам. Более детально - в статье </a:t>
            </a:r>
            <a:r>
              <a:rPr lang="en-US" sz="1800" dirty="0" smtClean="0">
                <a:latin typeface="+mn-lt"/>
                <a:hlinkClick r:id="rId5"/>
              </a:rPr>
              <a:t>http://wiki.microinvest.su</a:t>
            </a:r>
            <a:r>
              <a:rPr lang="ru-RU" sz="1800" dirty="0" smtClean="0">
                <a:latin typeface="+mn-lt"/>
              </a:rPr>
              <a:t>.</a:t>
            </a:r>
            <a:r>
              <a:rPr lang="en-US" sz="1800" dirty="0" smtClean="0">
                <a:latin typeface="+mn-lt"/>
              </a:rPr>
              <a:t> </a:t>
            </a:r>
            <a:r>
              <a:rPr lang="ru-RU" sz="1800" dirty="0" smtClean="0">
                <a:latin typeface="+mn-lt"/>
              </a:rPr>
              <a:t>Импорт данных после создания репликации не желателен.</a:t>
            </a:r>
          </a:p>
          <a:p>
            <a:pPr marL="360363" lvl="0" indent="-277813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+mn-lt"/>
              </a:rPr>
              <a:t>Панель управления  - Администрирование - Службы. Проверить, чтобы агент был запущен.  Тип запуска: Автоматический.</a:t>
            </a:r>
          </a:p>
          <a:p>
            <a:pPr marL="360363" lvl="0" indent="-277813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+mn-lt"/>
              </a:rPr>
              <a:t>По адресу </a:t>
            </a:r>
            <a:r>
              <a:rPr lang="en-US" sz="1800" dirty="0" smtClean="0">
                <a:latin typeface="+mn-lt"/>
              </a:rPr>
              <a:t>C:\Program Files\Microsoft SQL Server\MSSQL12.MSSQLSERVER\MSSQL\</a:t>
            </a:r>
            <a:r>
              <a:rPr lang="ru-RU" sz="1800" dirty="0" smtClean="0">
                <a:latin typeface="+mn-lt"/>
              </a:rPr>
              <a:t> задать максимальные права на папку </a:t>
            </a:r>
            <a:r>
              <a:rPr lang="en-US" sz="1800" dirty="0" smtClean="0">
                <a:latin typeface="+mn-lt"/>
              </a:rPr>
              <a:t>“</a:t>
            </a:r>
            <a:r>
              <a:rPr lang="en-US" sz="1800" dirty="0" err="1" smtClean="0">
                <a:latin typeface="+mn-lt"/>
              </a:rPr>
              <a:t>repldata</a:t>
            </a:r>
            <a:r>
              <a:rPr lang="en-US" sz="1800" dirty="0" smtClean="0">
                <a:latin typeface="+mn-lt"/>
              </a:rPr>
              <a:t>”</a:t>
            </a:r>
            <a:r>
              <a:rPr lang="ru-RU" sz="1800" dirty="0" smtClean="0">
                <a:latin typeface="+mn-lt"/>
              </a:rPr>
              <a:t> для пользователя, с которым запускается агент.</a:t>
            </a:r>
            <a:endParaRPr lang="en-US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Паблишер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 С помощью “SQL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Server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Management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Studio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” создаем на сервере пользователя с паролем, который будет использоваться для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357297"/>
            <a:ext cx="7558246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секции </a:t>
            </a:r>
            <a:r>
              <a:rPr lang="en-US" sz="1600" dirty="0" smtClean="0"/>
              <a:t>“</a:t>
            </a:r>
            <a:r>
              <a:rPr lang="ru-RU" sz="1600" dirty="0" err="1" smtClean="0"/>
              <a:t>Security</a:t>
            </a:r>
            <a:r>
              <a:rPr lang="ru-RU" sz="1600" dirty="0" smtClean="0"/>
              <a:t>” - </a:t>
            </a:r>
            <a:r>
              <a:rPr lang="en-US" sz="1600" dirty="0" smtClean="0"/>
              <a:t>“</a:t>
            </a:r>
            <a:r>
              <a:rPr lang="ru-RU" sz="1600" dirty="0" err="1" smtClean="0"/>
              <a:t>Logins</a:t>
            </a:r>
            <a:r>
              <a:rPr lang="ru-RU" sz="1600" dirty="0" smtClean="0"/>
              <a:t>” - </a:t>
            </a:r>
            <a:r>
              <a:rPr lang="en-US" sz="1600" dirty="0" smtClean="0"/>
              <a:t>“</a:t>
            </a:r>
            <a:r>
              <a:rPr lang="ru-RU" sz="1600" dirty="0" err="1" smtClean="0"/>
              <a:t>New</a:t>
            </a:r>
            <a:r>
              <a:rPr lang="ru-RU" sz="1600" dirty="0" smtClean="0"/>
              <a:t> </a:t>
            </a:r>
            <a:r>
              <a:rPr lang="ru-RU" sz="1600" dirty="0" err="1" smtClean="0"/>
              <a:t>login</a:t>
            </a:r>
            <a:r>
              <a:rPr lang="ru-RU" sz="1600" dirty="0" smtClean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3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на сервере пользователя с паролем, который будет использоваться для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924" y="1357297"/>
            <a:ext cx="5326151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секции </a:t>
            </a:r>
            <a:r>
              <a:rPr lang="en-US" sz="1600" dirty="0" smtClean="0"/>
              <a:t>General </a:t>
            </a:r>
            <a:r>
              <a:rPr lang="ru-RU" sz="1600" dirty="0" smtClean="0"/>
              <a:t>вводим имя, </a:t>
            </a:r>
            <a:r>
              <a:rPr lang="bg-BG" sz="1600" dirty="0" smtClean="0"/>
              <a:t>выбираем “SQL server authentication”, задаем пароль, включаем </a:t>
            </a:r>
            <a:r>
              <a:rPr lang="en-US" sz="1600" dirty="0" smtClean="0"/>
              <a:t>“Enforce password policy”</a:t>
            </a:r>
            <a:r>
              <a:rPr lang="bg-BG" sz="1600" dirty="0" smtClean="0"/>
              <a:t> и отключаем </a:t>
            </a:r>
            <a:r>
              <a:rPr lang="en-US" sz="1600" dirty="0" smtClean="0"/>
              <a:t>“Enforce password expiration”</a:t>
            </a:r>
            <a:r>
              <a:rPr lang="bg-BG" sz="1600" dirty="0" smtClean="0"/>
              <a:t> и “</a:t>
            </a:r>
            <a:r>
              <a:rPr lang="en-US" sz="1600" dirty="0" smtClean="0"/>
              <a:t>User must change password at next login</a:t>
            </a:r>
            <a:r>
              <a:rPr lang="bg-BG" sz="1600" dirty="0" smtClean="0"/>
              <a:t>”. </a:t>
            </a:r>
            <a:r>
              <a:rPr lang="en-US" sz="1600" dirty="0" smtClean="0"/>
              <a:t>Default database -</a:t>
            </a:r>
            <a:r>
              <a:rPr lang="ru-RU" sz="1600" dirty="0" smtClean="0"/>
              <a:t> </a:t>
            </a:r>
            <a:r>
              <a:rPr lang="uk-UA" sz="1600" dirty="0" smtClean="0"/>
              <a:t>“</a:t>
            </a:r>
            <a:r>
              <a:rPr lang="en-US" sz="1600" dirty="0" smtClean="0"/>
              <a:t>master</a:t>
            </a:r>
            <a:r>
              <a:rPr lang="uk-UA" sz="1600" dirty="0" smtClean="0"/>
              <a:t>”</a:t>
            </a:r>
            <a:r>
              <a:rPr lang="en-US" sz="1600" dirty="0" smtClean="0"/>
              <a:t>, Default language -“English”</a:t>
            </a:r>
            <a:r>
              <a:rPr lang="bg-BG" sz="1600" dirty="0" smtClean="0"/>
              <a:t>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на сервере пользователя с паролем, который будет использоваться для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924" y="1357299"/>
            <a:ext cx="5326151" cy="43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секции </a:t>
            </a:r>
            <a:r>
              <a:rPr lang="en-US" sz="1600" dirty="0" smtClean="0"/>
              <a:t>Server Roles </a:t>
            </a:r>
            <a:r>
              <a:rPr lang="bg-BG" sz="1600" dirty="0" smtClean="0"/>
              <a:t>выбираем “</a:t>
            </a:r>
            <a:r>
              <a:rPr lang="en-US" sz="1600" dirty="0" err="1" smtClean="0"/>
              <a:t>Sysadmin</a:t>
            </a:r>
            <a:r>
              <a:rPr lang="bg-BG" sz="1600" dirty="0" smtClean="0"/>
              <a:t>”.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на сервере пользователя с паролем, который будет использоваться для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357297"/>
            <a:ext cx="7558246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секции </a:t>
            </a:r>
            <a:r>
              <a:rPr lang="en-US" sz="1600" dirty="0" smtClean="0"/>
              <a:t>“</a:t>
            </a:r>
            <a:r>
              <a:rPr lang="ru-RU" sz="1600" dirty="0" err="1" smtClean="0"/>
              <a:t>Security</a:t>
            </a:r>
            <a:r>
              <a:rPr lang="ru-RU" sz="1600" dirty="0" smtClean="0"/>
              <a:t>” - </a:t>
            </a:r>
            <a:r>
              <a:rPr lang="en-US" sz="1600" dirty="0" smtClean="0"/>
              <a:t>“</a:t>
            </a:r>
            <a:r>
              <a:rPr lang="ru-RU" sz="1600" dirty="0" err="1" smtClean="0"/>
              <a:t>Logins</a:t>
            </a:r>
            <a:r>
              <a:rPr lang="ru-RU" sz="1600" dirty="0" smtClean="0"/>
              <a:t>” - </a:t>
            </a:r>
            <a:r>
              <a:rPr lang="en-US" sz="1600" dirty="0" smtClean="0"/>
              <a:t>“</a:t>
            </a:r>
            <a:r>
              <a:rPr lang="ru-RU" sz="1600" dirty="0" err="1" smtClean="0"/>
              <a:t>New</a:t>
            </a:r>
            <a:r>
              <a:rPr lang="ru-RU" sz="1600" dirty="0" smtClean="0"/>
              <a:t> </a:t>
            </a:r>
            <a:r>
              <a:rPr lang="ru-RU" sz="1600" dirty="0" err="1" smtClean="0"/>
              <a:t>login</a:t>
            </a:r>
            <a:r>
              <a:rPr lang="ru-RU" sz="1600" dirty="0" smtClean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на сервере пользователя с паролем, который будет использоваться для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924" y="1357297"/>
            <a:ext cx="5326151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секции </a:t>
            </a:r>
            <a:r>
              <a:rPr lang="en-US" sz="1600" dirty="0" smtClean="0"/>
              <a:t>General </a:t>
            </a:r>
            <a:r>
              <a:rPr lang="ru-RU" sz="1600" dirty="0" smtClean="0"/>
              <a:t>вводим имя, </a:t>
            </a:r>
            <a:r>
              <a:rPr lang="bg-BG" sz="1600" dirty="0" smtClean="0"/>
              <a:t>выбираем “SQL server authentication”, задаем пароль, включаем </a:t>
            </a:r>
            <a:r>
              <a:rPr lang="en-US" sz="1600" dirty="0" smtClean="0"/>
              <a:t>“Enforce password policy”</a:t>
            </a:r>
            <a:r>
              <a:rPr lang="bg-BG" sz="1600" dirty="0" smtClean="0"/>
              <a:t> и отключаем </a:t>
            </a:r>
            <a:r>
              <a:rPr lang="en-US" sz="1600" dirty="0" smtClean="0"/>
              <a:t>“Enforce password expiration”</a:t>
            </a:r>
            <a:r>
              <a:rPr lang="bg-BG" sz="1600" dirty="0" smtClean="0"/>
              <a:t> и “</a:t>
            </a:r>
            <a:r>
              <a:rPr lang="en-US" sz="1600" dirty="0" smtClean="0"/>
              <a:t>User must change password at next login</a:t>
            </a:r>
            <a:r>
              <a:rPr lang="bg-BG" sz="1600" dirty="0" smtClean="0"/>
              <a:t>”. </a:t>
            </a:r>
            <a:r>
              <a:rPr lang="en-US" sz="1600" dirty="0" smtClean="0"/>
              <a:t>Default database -</a:t>
            </a:r>
            <a:r>
              <a:rPr lang="ru-RU" sz="1600" dirty="0" smtClean="0"/>
              <a:t> </a:t>
            </a:r>
            <a:r>
              <a:rPr lang="uk-UA" sz="1600" dirty="0" smtClean="0"/>
              <a:t>“</a:t>
            </a:r>
            <a:r>
              <a:rPr lang="en-US" sz="1600" dirty="0" smtClean="0"/>
              <a:t>master</a:t>
            </a:r>
            <a:r>
              <a:rPr lang="uk-UA" sz="1600" dirty="0" smtClean="0"/>
              <a:t>”</a:t>
            </a:r>
            <a:r>
              <a:rPr lang="en-US" sz="1600" dirty="0" smtClean="0"/>
              <a:t>, Default language -“English”</a:t>
            </a:r>
            <a:r>
              <a:rPr lang="ru-RU" sz="1600" dirty="0" smtClean="0"/>
              <a:t>.</a:t>
            </a:r>
            <a:r>
              <a:rPr lang="bg-BG" sz="1600" dirty="0" smtClean="0"/>
              <a:t>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7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на сервере пользователя с паролем, который будет использоваться для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924" y="1357299"/>
            <a:ext cx="5326151" cy="43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секции </a:t>
            </a:r>
            <a:r>
              <a:rPr lang="en-US" sz="1600" dirty="0" smtClean="0"/>
              <a:t>Server Roles </a:t>
            </a:r>
            <a:r>
              <a:rPr lang="bg-BG" sz="1600" dirty="0" smtClean="0"/>
              <a:t>выбираем “</a:t>
            </a:r>
            <a:r>
              <a:rPr lang="en-US" sz="1600" dirty="0" err="1" smtClean="0"/>
              <a:t>Sysadmin</a:t>
            </a:r>
            <a:r>
              <a:rPr lang="bg-BG" sz="1600" dirty="0" smtClean="0"/>
              <a:t>”.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892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Выбираем базу данных, которая будет использоваться для репликации.</a:t>
            </a:r>
            <a:endParaRPr lang="en-US" sz="1500" dirty="0" smtClean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51" y="620688"/>
            <a:ext cx="8868549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13.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публикации.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71081"/>
            <a:ext cx="4752528" cy="43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8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Отключаемся от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357297"/>
            <a:ext cx="7558246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9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Паблишер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 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357297"/>
            <a:ext cx="7558246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секции </a:t>
            </a:r>
            <a:r>
              <a:rPr lang="en-US" sz="1600" dirty="0" smtClean="0"/>
              <a:t>“Replication” </a:t>
            </a:r>
            <a:r>
              <a:rPr lang="ru-RU" sz="1600" dirty="0" smtClean="0"/>
              <a:t>-</a:t>
            </a:r>
            <a:r>
              <a:rPr lang="en-US" sz="1600" dirty="0" smtClean="0"/>
              <a:t>“Local Publications”</a:t>
            </a:r>
            <a:r>
              <a:rPr lang="bg-BG" sz="1600" dirty="0" smtClean="0"/>
              <a:t> </a:t>
            </a:r>
            <a:r>
              <a:rPr lang="en-US" sz="1600" dirty="0" smtClean="0"/>
              <a:t>-</a:t>
            </a:r>
            <a:r>
              <a:rPr lang="bg-BG" sz="1600" dirty="0" smtClean="0"/>
              <a:t> </a:t>
            </a:r>
            <a:r>
              <a:rPr lang="en-US" sz="1600" dirty="0" smtClean="0"/>
              <a:t>“New publication”</a:t>
            </a:r>
            <a:r>
              <a:rPr lang="bg-BG" sz="1600" dirty="0" smtClean="0"/>
              <a:t>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11336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экране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11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Конфигурирование дистрибьютора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экране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Конфигурирование дистрибьютора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57297"/>
            <a:ext cx="4946050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экране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13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8"/>
            <a:ext cx="494687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Выбираем базу данных, которая будет использоваться для репликации.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14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Тип репликации выбираем </a:t>
            </a:r>
            <a:r>
              <a:rPr lang="en-US" sz="1600" dirty="0" smtClean="0"/>
              <a:t>“Merge publication”</a:t>
            </a:r>
            <a:r>
              <a:rPr lang="ru-RU" sz="1600" dirty="0" smtClean="0"/>
              <a:t>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15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57297"/>
            <a:ext cx="4946050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экране отмечаем какие сервера могут быть подписчиками для этой публикации. По умолчанию выбран </a:t>
            </a:r>
            <a:r>
              <a:rPr lang="en-US" sz="1600" dirty="0" smtClean="0"/>
              <a:t>SQL Server 2008 or later</a:t>
            </a:r>
            <a:r>
              <a:rPr lang="bg-BG" sz="1600" dirty="0" smtClean="0"/>
              <a:t>, отметим и </a:t>
            </a:r>
            <a:r>
              <a:rPr lang="en-US" sz="1600" dirty="0" smtClean="0"/>
              <a:t> SQL Server 2005</a:t>
            </a:r>
            <a:r>
              <a:rPr lang="bg-BG" sz="1600" dirty="0" smtClean="0"/>
              <a:t>, для того чтобы можно было иметь в публикации подписчиков со слабыми компьютерами.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16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Отмечаем все таблицы в базе данных, которая реплицируется.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17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Галочки не ставим. Для каждой таблицы нажимаем </a:t>
            </a:r>
            <a:r>
              <a:rPr lang="en-US" sz="1600" dirty="0" smtClean="0"/>
              <a:t>Article Properties</a:t>
            </a:r>
            <a:r>
              <a:rPr lang="bg-BG" sz="1600" dirty="0" smtClean="0"/>
              <a:t> </a:t>
            </a:r>
            <a:r>
              <a:rPr lang="en-US" sz="1600" dirty="0" smtClean="0"/>
              <a:t>- Set Properties of Highlighted Table Article</a:t>
            </a:r>
            <a:r>
              <a:rPr lang="ru-RU" sz="1600" dirty="0" smtClean="0"/>
              <a:t>, где правим дополнительные параметры.</a:t>
            </a:r>
            <a:endParaRPr lang="bg-BG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892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Тип репликации выбираем </a:t>
            </a:r>
            <a:r>
              <a:rPr lang="en-US" sz="1500" dirty="0" smtClean="0"/>
              <a:t>“Merge publication”</a:t>
            </a:r>
            <a:r>
              <a:rPr lang="ru-RU" sz="1500" dirty="0" smtClean="0"/>
              <a:t>.</a:t>
            </a:r>
            <a:endParaRPr lang="en-US" sz="1500" dirty="0" smtClean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14.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публикации.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728" y="1340768"/>
            <a:ext cx="478555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18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7238" y="1357297"/>
            <a:ext cx="4209524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Увеличиваем значение </a:t>
            </a:r>
            <a:r>
              <a:rPr lang="en-US" sz="1600" dirty="0" smtClean="0"/>
              <a:t>“Publisher range size” </a:t>
            </a:r>
            <a:r>
              <a:rPr lang="bg-BG" sz="1600" dirty="0" smtClean="0"/>
              <a:t>и </a:t>
            </a:r>
            <a:r>
              <a:rPr lang="en-US" sz="1600" dirty="0" smtClean="0"/>
              <a:t>“Subscriber range size”</a:t>
            </a:r>
            <a:r>
              <a:rPr lang="ru-RU" sz="1600" dirty="0" smtClean="0"/>
              <a:t> до 1</a:t>
            </a:r>
            <a:r>
              <a:rPr lang="en-US" sz="1600" dirty="0" smtClean="0"/>
              <a:t>0</a:t>
            </a:r>
            <a:r>
              <a:rPr lang="ru-RU" sz="1600" dirty="0" smtClean="0"/>
              <a:t> миллионов.</a:t>
            </a:r>
            <a:endParaRPr lang="bg-BG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19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экране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экране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21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экране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С помощью кнопки </a:t>
            </a:r>
            <a:r>
              <a:rPr lang="en-US" sz="1600" dirty="0" smtClean="0"/>
              <a:t>Security Settings</a:t>
            </a:r>
            <a:r>
              <a:rPr lang="bg-BG" sz="1600" dirty="0" smtClean="0"/>
              <a:t> указываем ранее созданного пользователя, который будет использоваться </a:t>
            </a:r>
            <a:r>
              <a:rPr lang="en-US" sz="1600" dirty="0" smtClean="0"/>
              <a:t>Snapshot Agent</a:t>
            </a:r>
            <a:r>
              <a:rPr lang="ru-RU" sz="1600" dirty="0" smtClean="0"/>
              <a:t>-</a:t>
            </a:r>
            <a:r>
              <a:rPr lang="bg-BG" sz="1600" dirty="0" smtClean="0"/>
              <a:t>ом.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23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9142" y="1357298"/>
            <a:ext cx="5318717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Выбираем </a:t>
            </a:r>
            <a:r>
              <a:rPr lang="bg-BG" sz="1600" dirty="0" smtClean="0"/>
              <a:t>“Run under the SQL Server Agent service account”, </a:t>
            </a:r>
            <a:r>
              <a:rPr lang="ru-RU" sz="1600" dirty="0" smtClean="0"/>
              <a:t>и ниже </a:t>
            </a:r>
            <a:r>
              <a:rPr lang="bg-BG" sz="1600" dirty="0" smtClean="0"/>
              <a:t>“Using the following SQL Server login”, после чего вводим логин и пароль созданного ранее пользователя (шаг  3).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24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экране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25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57298"/>
            <a:ext cx="4946050" cy="43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Задаем имя репликации. Например </a:t>
            </a:r>
            <a:r>
              <a:rPr lang="ru-RU" sz="1600" dirty="0" err="1" smtClean="0"/>
              <a:t>имя_базы_</a:t>
            </a:r>
            <a:r>
              <a:rPr lang="en-US" sz="1600" dirty="0" smtClean="0"/>
              <a:t>pub</a:t>
            </a:r>
            <a:r>
              <a:rPr lang="ru-RU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26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случае отсутствии ошибок публикация создается успешно. Если есть ошибки - проверяйте с 1 шага.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27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 (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Subscriber).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357297"/>
            <a:ext cx="7558246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 </a:t>
            </a:r>
            <a:r>
              <a:rPr lang="bg-BG" sz="1600" dirty="0" smtClean="0"/>
              <a:t>Создание </a:t>
            </a:r>
            <a:r>
              <a:rPr lang="en-US" sz="1600" dirty="0" smtClean="0"/>
              <a:t>Subscriber</a:t>
            </a:r>
            <a:r>
              <a:rPr lang="ru-RU" sz="1600" dirty="0" smtClean="0"/>
              <a:t>-а происходит в секции </a:t>
            </a:r>
            <a:r>
              <a:rPr lang="bg-BG" sz="1600" dirty="0" smtClean="0"/>
              <a:t>”</a:t>
            </a:r>
            <a:r>
              <a:rPr lang="en-US" sz="1600" dirty="0" smtClean="0"/>
              <a:t>Replication</a:t>
            </a:r>
            <a:r>
              <a:rPr lang="bg-BG" sz="1600" dirty="0" smtClean="0"/>
              <a:t>”</a:t>
            </a:r>
            <a:r>
              <a:rPr lang="en-US" sz="1600" dirty="0" smtClean="0"/>
              <a:t> - </a:t>
            </a:r>
            <a:r>
              <a:rPr lang="bg-BG" sz="1600" dirty="0" smtClean="0"/>
              <a:t>“</a:t>
            </a:r>
            <a:r>
              <a:rPr lang="en-US" sz="1600" dirty="0" smtClean="0"/>
              <a:t>Local Publications</a:t>
            </a:r>
            <a:r>
              <a:rPr lang="bg-BG" sz="1600" dirty="0" smtClean="0"/>
              <a:t>” </a:t>
            </a:r>
            <a:r>
              <a:rPr lang="en-US" sz="1600" dirty="0" smtClean="0"/>
              <a:t>-</a:t>
            </a:r>
            <a:r>
              <a:rPr lang="bg-BG" sz="1600" dirty="0" smtClean="0"/>
              <a:t> </a:t>
            </a:r>
            <a:r>
              <a:rPr lang="en-US" sz="1600" dirty="0" smtClean="0"/>
              <a:t>“New subscriptions”.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500" dirty="0" smtClean="0"/>
              <a:t>На этом экране отмечаем какие сервера могут быть подписчиками для этой публикации. По умолчанию выбран </a:t>
            </a:r>
            <a:r>
              <a:rPr lang="en-US" sz="1500" dirty="0" smtClean="0"/>
              <a:t>SQL Server 200</a:t>
            </a:r>
            <a:r>
              <a:rPr lang="ru-RU" sz="1500" dirty="0" smtClean="0"/>
              <a:t>5</a:t>
            </a:r>
            <a:r>
              <a:rPr lang="bg-BG" sz="1500" dirty="0" smtClean="0"/>
              <a:t>.</a:t>
            </a:r>
            <a:endParaRPr lang="en-US" sz="15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622682"/>
            <a:ext cx="8813901" cy="646366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15.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публикации.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1986" y="1354773"/>
            <a:ext cx="4770294" cy="4378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28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</a:t>
            </a:r>
            <a:r>
              <a:rPr lang="ru-RU" sz="1600" dirty="0" smtClean="0"/>
              <a:t>э</a:t>
            </a:r>
            <a:r>
              <a:rPr lang="bg-BG" sz="1600" dirty="0" smtClean="0"/>
              <a:t>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29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57298"/>
            <a:ext cx="4946050" cy="43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Выбираем публикацию, для которой добавляется подписчик.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30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57297"/>
            <a:ext cx="4946050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На этом </a:t>
            </a:r>
            <a:r>
              <a:rPr lang="ru-RU" sz="1600" dirty="0" smtClean="0"/>
              <a:t>э</a:t>
            </a:r>
            <a:r>
              <a:rPr lang="bg-BG" sz="1600" dirty="0" smtClean="0"/>
              <a:t>кране нажимаем </a:t>
            </a:r>
            <a:r>
              <a:rPr lang="en-US" sz="1600" dirty="0" smtClean="0"/>
              <a:t>“Next”</a:t>
            </a:r>
            <a:r>
              <a:rPr lang="ru-RU" sz="1600" dirty="0" smtClean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31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57297"/>
            <a:ext cx="4946050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"Add SQL Server Subscriber" выбираем сервера, которые являются подписчиками для данной публикации. Можно добавить несколько подписчиков сразу. Самый верхний сервер не отмечаем!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57297"/>
            <a:ext cx="4946050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Создаем на подписчике базу данных</a:t>
            </a:r>
            <a:r>
              <a:rPr lang="ru-RU" sz="1600" dirty="0" smtClean="0"/>
              <a:t>. Можно использовать то же название, что и на </a:t>
            </a:r>
            <a:r>
              <a:rPr lang="ru-RU" sz="1600" dirty="0" err="1" smtClean="0"/>
              <a:t>паблишере</a:t>
            </a:r>
            <a:r>
              <a:rPr lang="ru-RU" sz="1600" dirty="0" smtClean="0"/>
              <a:t>, можно другое.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33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Для каждого подписчика, которых добавили на шаге </a:t>
            </a:r>
            <a:r>
              <a:rPr lang="bg-BG" sz="1600" dirty="0" smtClean="0"/>
              <a:t>31, </a:t>
            </a:r>
            <a:r>
              <a:rPr lang="bg-BG" sz="1600" dirty="0" smtClean="0"/>
              <a:t>задаем в </a:t>
            </a:r>
            <a:r>
              <a:rPr lang="en-US" sz="1600" dirty="0" smtClean="0"/>
              <a:t>Security Settings</a:t>
            </a:r>
            <a:r>
              <a:rPr lang="ru-RU" sz="1600" dirty="0" smtClean="0"/>
              <a:t> данные для подключения к подписчикам.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34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2063" y="1357297"/>
            <a:ext cx="3879874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Выбираем “Run under the SQL Server Agent service account” и “Using the following SQL Server login”</a:t>
            </a:r>
            <a:r>
              <a:rPr lang="en-US" sz="1600" dirty="0" smtClean="0"/>
              <a:t> </a:t>
            </a:r>
            <a:r>
              <a:rPr lang="bg-BG" sz="1600" dirty="0" smtClean="0"/>
              <a:t>- и указываем </a:t>
            </a:r>
            <a:r>
              <a:rPr lang="ru-RU" sz="1600" dirty="0" smtClean="0"/>
              <a:t>логин и пароль, созданные на шаге 6.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35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Задаем период, с которым будет выполняться синхронизация.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36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219" y="1357297"/>
            <a:ext cx="5487561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Стандартной схемой выбираем ежедневно, каждые 5 минут.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37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“Initialize Subscriptions” выбираем “Immediately”.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892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dirty="0" smtClean="0"/>
              <a:t>Отмечаем все таблицы в базе данных, которая реплицируется.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-30541" y="5805264"/>
            <a:ext cx="917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30541" y="1268760"/>
            <a:ext cx="917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622682"/>
            <a:ext cx="8813901" cy="646366"/>
          </a:xfrm>
        </p:spPr>
        <p:txBody>
          <a:bodyPr>
            <a:normAutofit/>
          </a:bodyPr>
          <a:lstStyle/>
          <a:p>
            <a:pPr algn="l"/>
            <a:r>
              <a:rPr lang="ru-RU" sz="1800" b="1" u="sng" dirty="0" smtClean="0">
                <a:solidFill>
                  <a:schemeClr val="tx1"/>
                </a:solidFill>
                <a:effectLst/>
                <a:latin typeface="+mn-lt"/>
              </a:rPr>
              <a:t>Шаг 16.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Создание публикации.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5202" y="1340767"/>
            <a:ext cx="4777077" cy="4384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38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“Subscription Type” выбираем </a:t>
            </a:r>
            <a:r>
              <a:rPr lang="en-US" sz="1600" dirty="0" smtClean="0"/>
              <a:t>“Client”</a:t>
            </a:r>
            <a:r>
              <a:rPr lang="bg-BG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39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“Wizard Actions” выбираем “Create the subscription(s)”.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40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57297"/>
            <a:ext cx="4946050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</a:t>
            </a:r>
            <a:r>
              <a:rPr lang="bg-BG" sz="1600" dirty="0" smtClean="0"/>
              <a:t>ажимаем </a:t>
            </a:r>
            <a:r>
              <a:rPr lang="en-US" sz="1600" dirty="0" smtClean="0"/>
              <a:t>Finish</a:t>
            </a:r>
            <a:r>
              <a:rPr lang="ru-RU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41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случае отсутствия ошибок, подписчик будет успешно создан.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357297"/>
            <a:ext cx="7558246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600" dirty="0" smtClean="0"/>
              <a:t>В секции “</a:t>
            </a:r>
            <a:r>
              <a:rPr lang="en-US" sz="1600" dirty="0" smtClean="0"/>
              <a:t>Replication</a:t>
            </a:r>
            <a:r>
              <a:rPr lang="bg-BG" sz="1600" dirty="0" smtClean="0"/>
              <a:t>”</a:t>
            </a:r>
            <a:r>
              <a:rPr lang="en-US" sz="1600" dirty="0" smtClean="0"/>
              <a:t> </a:t>
            </a:r>
            <a:r>
              <a:rPr lang="ru-RU" sz="1600" dirty="0" smtClean="0"/>
              <a:t>-</a:t>
            </a:r>
            <a:r>
              <a:rPr lang="en-US" sz="1600" dirty="0" smtClean="0"/>
              <a:t> </a:t>
            </a:r>
            <a:r>
              <a:rPr lang="bg-BG" sz="1600" dirty="0" smtClean="0"/>
              <a:t>“</a:t>
            </a:r>
            <a:r>
              <a:rPr lang="en-US" sz="1600" dirty="0" smtClean="0"/>
              <a:t>Local Publications</a:t>
            </a:r>
            <a:r>
              <a:rPr lang="bg-BG" sz="1600" dirty="0" smtClean="0"/>
              <a:t>” - “</a:t>
            </a:r>
            <a:r>
              <a:rPr lang="en-US" sz="1600" dirty="0" smtClean="0"/>
              <a:t>La</a:t>
            </a:r>
            <a:r>
              <a:rPr lang="bg-BG" sz="1600" dirty="0" smtClean="0"/>
              <a:t>unch </a:t>
            </a:r>
            <a:r>
              <a:rPr lang="en-US" sz="1600" dirty="0" smtClean="0"/>
              <a:t>R</a:t>
            </a:r>
            <a:r>
              <a:rPr lang="bg-BG" sz="1600" dirty="0" smtClean="0"/>
              <a:t>eplication </a:t>
            </a:r>
            <a:r>
              <a:rPr lang="en-US" sz="1600" dirty="0" smtClean="0"/>
              <a:t>M</a:t>
            </a:r>
            <a:r>
              <a:rPr lang="bg-BG" sz="1600" dirty="0" smtClean="0"/>
              <a:t>onitor”. </a:t>
            </a:r>
            <a:r>
              <a:rPr lang="en-US" sz="1600" dirty="0" smtClean="0"/>
              <a:t> </a:t>
            </a:r>
            <a:r>
              <a:rPr lang="ru-RU" sz="1600" dirty="0" smtClean="0"/>
              <a:t>С его помощью можно отслеживать статус репликации</a:t>
            </a:r>
            <a:r>
              <a:rPr lang="bg-BG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43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04" y="1357297"/>
            <a:ext cx="7680193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Подписчики в процессе синхронизации.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44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0178" y="1357297"/>
            <a:ext cx="5863645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Подписчики в процессе синхронизации.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45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04" y="1357297"/>
            <a:ext cx="7680193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Синхронизация завершена успешно.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14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46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Настройки связи с базой на подписчике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2631" y="1357297"/>
            <a:ext cx="4471618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настройках связи базой в Склад </a:t>
            </a:r>
            <a:r>
              <a:rPr lang="en-US" sz="1600" dirty="0" smtClean="0"/>
              <a:t>Pro</a:t>
            </a:r>
            <a:r>
              <a:rPr lang="ru-RU" sz="1600" dirty="0" smtClean="0"/>
              <a:t> или </a:t>
            </a:r>
            <a:r>
              <a:rPr lang="en-US" sz="1600" dirty="0" smtClean="0"/>
              <a:t>Light </a:t>
            </a:r>
            <a:r>
              <a:rPr lang="bg-BG" sz="1600" dirty="0" smtClean="0"/>
              <a:t>заполняется только </a:t>
            </a:r>
            <a:r>
              <a:rPr lang="en-US" sz="1600" dirty="0" smtClean="0"/>
              <a:t>Server, Repl. Server </a:t>
            </a:r>
            <a:r>
              <a:rPr lang="ru-RU" sz="1600" dirty="0" smtClean="0"/>
              <a:t>не заполняется</a:t>
            </a:r>
            <a:r>
              <a:rPr lang="en-US" sz="1600" dirty="0" smtClean="0"/>
              <a:t>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dirty="0" smtClean="0"/>
              <a:t>Галочки не ставим. Для каждой таблицы нажимаем </a:t>
            </a:r>
            <a:r>
              <a:rPr lang="en-US" sz="1500" dirty="0" smtClean="0"/>
              <a:t>Article Properties</a:t>
            </a:r>
            <a:r>
              <a:rPr lang="bg-BG" sz="1500" dirty="0" smtClean="0"/>
              <a:t> </a:t>
            </a:r>
            <a:r>
              <a:rPr lang="en-US" sz="1500" dirty="0" smtClean="0"/>
              <a:t>- Set Properties of Highlighted Table Article</a:t>
            </a:r>
            <a:r>
              <a:rPr lang="ru-RU" sz="1500" dirty="0" smtClean="0"/>
              <a:t>, где правим дополнительные параметры.</a:t>
            </a:r>
            <a:endParaRPr lang="bg-BG" sz="1500" dirty="0" smtClean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-30541" y="5805264"/>
            <a:ext cx="9174541" cy="19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30541" y="1268760"/>
            <a:ext cx="917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17.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публикации.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651" y="1333354"/>
            <a:ext cx="4793629" cy="4399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44624"/>
            <a:ext cx="7344816" cy="576064"/>
          </a:xfrm>
        </p:spPr>
        <p:txBody>
          <a:bodyPr>
            <a:noAutofit/>
          </a:bodyPr>
          <a:lstStyle/>
          <a:p>
            <a:pPr algn="l" rtl="0" eaLnBrk="1" latinLnBrk="0" hangingPunct="1"/>
            <a:r>
              <a:rPr lang="bg-BG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и</a:t>
            </a:r>
            <a:r>
              <a:rPr lang="bg-BG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на </a:t>
            </a:r>
            <a:r>
              <a:rPr lang="en-US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pic>
        <p:nvPicPr>
          <p:cNvPr id="1976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0228" y="1336501"/>
            <a:ext cx="7385876" cy="446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892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Увеличиваем значение </a:t>
            </a:r>
            <a:r>
              <a:rPr lang="en-US" sz="1500" dirty="0" smtClean="0"/>
              <a:t>“Publisher range size” </a:t>
            </a:r>
            <a:r>
              <a:rPr lang="bg-BG" sz="1500" dirty="0" smtClean="0"/>
              <a:t>и </a:t>
            </a:r>
            <a:r>
              <a:rPr lang="en-US" sz="1500" dirty="0" smtClean="0"/>
              <a:t>“Subscriber range size”</a:t>
            </a:r>
            <a:r>
              <a:rPr lang="ru-RU" sz="1500" dirty="0" smtClean="0"/>
              <a:t> до 1</a:t>
            </a:r>
            <a:r>
              <a:rPr lang="en-US" sz="1500" dirty="0" smtClean="0"/>
              <a:t>0</a:t>
            </a:r>
            <a:r>
              <a:rPr lang="ru-RU" sz="1500" dirty="0" smtClean="0"/>
              <a:t> миллионов.</a:t>
            </a:r>
            <a:endParaRPr lang="bg-BG" sz="1500" dirty="0" smtClean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-30542" y="5805264"/>
            <a:ext cx="91745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30542" y="1268760"/>
            <a:ext cx="91745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18.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публикации.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3262" y="1340769"/>
            <a:ext cx="385214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892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dirty="0" smtClean="0"/>
              <a:t>На этом экране нажимаем </a:t>
            </a:r>
            <a:r>
              <a:rPr lang="en-US" sz="1500" dirty="0" smtClean="0"/>
              <a:t>“Next”</a:t>
            </a:r>
            <a:r>
              <a:rPr lang="ru-RU" sz="1500" dirty="0" smtClean="0"/>
              <a:t>, ничего не меняя.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19.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публикации.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808" y="1330745"/>
            <a:ext cx="4796472" cy="440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57892"/>
            <a:ext cx="8892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dirty="0" smtClean="0"/>
              <a:t>На этом экране нажимаем </a:t>
            </a:r>
            <a:r>
              <a:rPr lang="en-US" sz="1500" dirty="0" smtClean="0"/>
              <a:t>“Next”</a:t>
            </a:r>
            <a:r>
              <a:rPr lang="ru-RU" sz="1500" dirty="0" smtClean="0"/>
              <a:t>, ничего не меняя.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20.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публикации.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40768"/>
            <a:ext cx="4788060" cy="439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892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dirty="0" smtClean="0"/>
              <a:t>На этом экране нажимаем </a:t>
            </a:r>
            <a:r>
              <a:rPr lang="en-US" sz="1500" dirty="0" smtClean="0"/>
              <a:t>“Next”</a:t>
            </a:r>
            <a:r>
              <a:rPr lang="ru-RU" sz="1500" dirty="0" smtClean="0"/>
              <a:t>, ничего не меняя.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21.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публикации.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40768"/>
            <a:ext cx="4788060" cy="439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500" dirty="0" smtClean="0"/>
              <a:t>С помощью кнопки </a:t>
            </a:r>
            <a:r>
              <a:rPr lang="en-US" sz="1500" dirty="0" smtClean="0"/>
              <a:t>Security Settings</a:t>
            </a:r>
            <a:r>
              <a:rPr lang="bg-BG" sz="1500" dirty="0" smtClean="0"/>
              <a:t> указываем ранее созданного пользователя, который будет использоваться </a:t>
            </a:r>
            <a:r>
              <a:rPr lang="en-US" sz="1500" dirty="0" smtClean="0"/>
              <a:t>Snapshot Agent</a:t>
            </a:r>
            <a:r>
              <a:rPr lang="ru-RU" sz="1500" dirty="0" smtClean="0"/>
              <a:t>-</a:t>
            </a:r>
            <a:r>
              <a:rPr lang="bg-BG" sz="1500" dirty="0" smtClean="0"/>
              <a:t>ом.</a:t>
            </a:r>
            <a:endParaRPr lang="en-US" sz="15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22.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публикации.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40768"/>
            <a:ext cx="478555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57892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Выбираем </a:t>
            </a:r>
            <a:r>
              <a:rPr lang="bg-BG" sz="1500" dirty="0" smtClean="0"/>
              <a:t>“Run under the SQL Server Agent service account” </a:t>
            </a:r>
            <a:r>
              <a:rPr lang="ru-RU" sz="1500" dirty="0" smtClean="0"/>
              <a:t>и ниже </a:t>
            </a:r>
            <a:r>
              <a:rPr lang="bg-BG" sz="1500" dirty="0" smtClean="0"/>
              <a:t>“Using the following SQL Server login”, после чего вводим логин и пароль созданного ранее пользователя (шаг  3).</a:t>
            </a:r>
            <a:endParaRPr lang="en-US" sz="15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3646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23.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публикации.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340768"/>
            <a:ext cx="4998095" cy="4342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892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dirty="0" smtClean="0"/>
              <a:t>На этом экране нажимаем </a:t>
            </a:r>
            <a:r>
              <a:rPr lang="en-US" sz="1500" dirty="0" smtClean="0"/>
              <a:t>“Next”</a:t>
            </a:r>
            <a:r>
              <a:rPr lang="ru-RU" sz="1500" dirty="0" smtClean="0"/>
              <a:t>, ничего не меняя.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24.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публикации.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38466"/>
            <a:ext cx="4788060" cy="439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57892"/>
            <a:ext cx="8892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Задаем имя репликации. Например, </a:t>
            </a:r>
            <a:r>
              <a:rPr lang="ru-RU" sz="1500" dirty="0" err="1" smtClean="0"/>
              <a:t>имя_базы</a:t>
            </a:r>
            <a:r>
              <a:rPr lang="ru-RU" sz="1500" dirty="0" smtClean="0"/>
              <a:t>_</a:t>
            </a:r>
            <a:r>
              <a:rPr lang="en-US" sz="1500" dirty="0" smtClean="0"/>
              <a:t>pub</a:t>
            </a:r>
            <a:r>
              <a:rPr lang="ru-RU" sz="1500" dirty="0" smtClean="0"/>
              <a:t>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25.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публикации.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2260" y="1340768"/>
            <a:ext cx="478555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857892"/>
            <a:ext cx="88204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dirty="0" smtClean="0"/>
              <a:t>В случае отсутствии ошибок публикация создается успешно. Если есть ошибки - проверяйте с 1 шага.</a:t>
            </a:r>
            <a:endParaRPr lang="en-US" sz="15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35280" cy="63408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26.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публикации.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338466"/>
            <a:ext cx="4788060" cy="439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857892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err="1"/>
              <a:t>Создание</a:t>
            </a:r>
            <a:r>
              <a:rPr lang="bg-BG" sz="1600" dirty="0"/>
              <a:t> </a:t>
            </a:r>
            <a:r>
              <a:rPr lang="en-US" sz="1600" dirty="0"/>
              <a:t>Subscriber</a:t>
            </a:r>
            <a:r>
              <a:rPr lang="ru-RU" sz="1600" dirty="0"/>
              <a:t>-а происходит в секции </a:t>
            </a:r>
            <a:r>
              <a:rPr lang="bg-BG" sz="1600" dirty="0"/>
              <a:t>”</a:t>
            </a:r>
            <a:r>
              <a:rPr lang="en-US" sz="1600" dirty="0"/>
              <a:t>Replication</a:t>
            </a:r>
            <a:r>
              <a:rPr lang="bg-BG" sz="1600" dirty="0"/>
              <a:t>”</a:t>
            </a:r>
            <a:r>
              <a:rPr lang="en-US" sz="1600" dirty="0"/>
              <a:t> - </a:t>
            </a:r>
            <a:r>
              <a:rPr lang="bg-BG" sz="1600" dirty="0"/>
              <a:t>“</a:t>
            </a:r>
            <a:r>
              <a:rPr lang="en-US" sz="1600" dirty="0"/>
              <a:t>Local Publications</a:t>
            </a:r>
            <a:r>
              <a:rPr lang="bg-BG" sz="1600" dirty="0"/>
              <a:t>” </a:t>
            </a:r>
            <a:r>
              <a:rPr lang="en-US" sz="1600" dirty="0"/>
              <a:t>-</a:t>
            </a:r>
            <a:r>
              <a:rPr lang="bg-BG" sz="1600" dirty="0"/>
              <a:t> </a:t>
            </a:r>
            <a:r>
              <a:rPr lang="en-US" sz="1600" dirty="0"/>
              <a:t>“New subscriptions”.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36446" cy="648072"/>
          </a:xfrm>
        </p:spPr>
        <p:txBody>
          <a:bodyPr/>
          <a:lstStyle/>
          <a:p>
            <a:pPr algn="l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Шаг 27</a:t>
            </a:r>
            <a:r>
              <a:rPr lang="en-US" sz="1800" b="1" u="sng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Создание подписчика (</a:t>
            </a:r>
            <a:r>
              <a:rPr lang="en-US" sz="1800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Subscriber).</a:t>
            </a:r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828" y="1340768"/>
            <a:ext cx="709067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27205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620688"/>
            <a:ext cx="853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Шаг 1. Подготовка</a:t>
            </a:r>
            <a:endParaRPr lang="ru-RU" b="1" u="sng" dirty="0"/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619672" y="44624"/>
            <a:ext cx="7344816" cy="576064"/>
          </a:xfrm>
        </p:spPr>
        <p:txBody>
          <a:bodyPr>
            <a:noAutofit/>
          </a:bodyPr>
          <a:lstStyle/>
          <a:p>
            <a:pPr algn="l" rtl="0" eaLnBrk="1" latinLnBrk="0" hangingPunct="1"/>
            <a:r>
              <a:rPr lang="bg-BG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и</a:t>
            </a:r>
            <a:r>
              <a:rPr lang="bg-BG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на </a:t>
            </a:r>
            <a:r>
              <a:rPr lang="en-US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328592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ru-RU" sz="1600" b="1" dirty="0" smtClean="0"/>
              <a:t>Ознакомиться с совместимостью серверов при использовании </a:t>
            </a:r>
            <a:r>
              <a:rPr lang="en-US" sz="1600" b="1" dirty="0" smtClean="0"/>
              <a:t>Windows 8</a:t>
            </a:r>
            <a:r>
              <a:rPr lang="ru-RU" sz="1600" b="1" dirty="0" smtClean="0"/>
              <a:t> и выше: </a:t>
            </a:r>
            <a:r>
              <a:rPr lang="en-US" sz="1600" b="1" dirty="0" smtClean="0">
                <a:hlinkClick r:id="rId3"/>
              </a:rPr>
              <a:t>https://support.microsoft.com/en-us/kb/2681562</a:t>
            </a:r>
            <a:r>
              <a:rPr lang="bg-BG" sz="1600" b="1" dirty="0" smtClean="0"/>
              <a:t>.</a:t>
            </a:r>
            <a:endParaRPr lang="en-US" sz="800" b="1" dirty="0" smtClean="0"/>
          </a:p>
          <a:p>
            <a:pPr algn="just">
              <a:lnSpc>
                <a:spcPct val="150000"/>
              </a:lnSpc>
            </a:pPr>
            <a:r>
              <a:rPr lang="bg-BG" sz="1600" dirty="0" err="1" smtClean="0"/>
              <a:t>Установить</a:t>
            </a:r>
            <a:r>
              <a:rPr lang="bg-BG" sz="1600" dirty="0" smtClean="0"/>
              <a:t> “</a:t>
            </a:r>
            <a:r>
              <a:rPr lang="en-US" sz="1600" dirty="0" smtClean="0"/>
              <a:t>Microsoft SQL Server 20</a:t>
            </a:r>
            <a:r>
              <a:rPr lang="ru-RU" sz="1600" dirty="0" smtClean="0"/>
              <a:t>05 </a:t>
            </a:r>
            <a:r>
              <a:rPr lang="en-US" sz="1600" dirty="0" smtClean="0"/>
              <a:t>Standard</a:t>
            </a:r>
            <a:r>
              <a:rPr lang="bg-BG" sz="1600" dirty="0" smtClean="0"/>
              <a:t>” на </a:t>
            </a:r>
            <a:r>
              <a:rPr lang="bg-BG" sz="1600" dirty="0" err="1" smtClean="0"/>
              <a:t>основной</a:t>
            </a:r>
            <a:r>
              <a:rPr lang="bg-BG" sz="1600" dirty="0" smtClean="0"/>
              <a:t> </a:t>
            </a:r>
            <a:r>
              <a:rPr lang="bg-BG" sz="1600" dirty="0" err="1" smtClean="0"/>
              <a:t>сервер</a:t>
            </a:r>
            <a:r>
              <a:rPr lang="bg-BG" sz="1600" dirty="0" smtClean="0"/>
              <a:t>, </a:t>
            </a:r>
            <a:r>
              <a:rPr lang="bg-BG" sz="1600" dirty="0" err="1" smtClean="0"/>
              <a:t>который</a:t>
            </a:r>
            <a:r>
              <a:rPr lang="bg-BG" sz="1600" dirty="0" smtClean="0"/>
              <a:t> </a:t>
            </a:r>
            <a:r>
              <a:rPr lang="bg-BG" sz="1600" dirty="0" err="1" smtClean="0"/>
              <a:t>будет</a:t>
            </a:r>
            <a:r>
              <a:rPr lang="bg-BG" sz="1600" dirty="0" smtClean="0"/>
              <a:t> “</a:t>
            </a:r>
            <a:r>
              <a:rPr lang="bg-BG" sz="1600" dirty="0" err="1" smtClean="0"/>
              <a:t>publisher</a:t>
            </a:r>
            <a:r>
              <a:rPr lang="bg-BG" sz="1600" dirty="0" smtClean="0"/>
              <a:t>”</a:t>
            </a:r>
            <a:r>
              <a:rPr lang="ru-RU" sz="1600" dirty="0" smtClean="0"/>
              <a:t>.</a:t>
            </a:r>
            <a:endParaRPr lang="ru-RU" sz="800" dirty="0" smtClean="0"/>
          </a:p>
          <a:p>
            <a:pPr algn="just">
              <a:lnSpc>
                <a:spcPct val="150000"/>
              </a:lnSpc>
            </a:pPr>
            <a:r>
              <a:rPr lang="bg-BG" sz="1600" dirty="0" err="1" smtClean="0"/>
              <a:t>Установить</a:t>
            </a:r>
            <a:r>
              <a:rPr lang="bg-BG" sz="1600" dirty="0" smtClean="0"/>
              <a:t> </a:t>
            </a:r>
            <a:r>
              <a:rPr lang="en-US" sz="1600" dirty="0" smtClean="0"/>
              <a:t>Microsoft SQL Server </a:t>
            </a:r>
            <a:r>
              <a:rPr lang="ru-RU" sz="1600" dirty="0" smtClean="0"/>
              <a:t>2005 </a:t>
            </a:r>
            <a:r>
              <a:rPr lang="bg-BG" sz="1600" dirty="0" smtClean="0"/>
              <a:t>Express</a:t>
            </a:r>
            <a:r>
              <a:rPr lang="en-US" sz="1600" dirty="0" smtClean="0"/>
              <a:t> </a:t>
            </a:r>
            <a:r>
              <a:rPr lang="bg-BG" sz="1600" dirty="0" smtClean="0"/>
              <a:t>на </a:t>
            </a:r>
            <a:r>
              <a:rPr lang="bg-BG" sz="1600" dirty="0" err="1" smtClean="0"/>
              <a:t>подчиненые</a:t>
            </a:r>
            <a:r>
              <a:rPr lang="bg-BG" sz="1600" dirty="0" smtClean="0"/>
              <a:t> </a:t>
            </a:r>
            <a:r>
              <a:rPr lang="bg-BG" sz="1600" dirty="0" err="1" smtClean="0"/>
              <a:t>сервера</a:t>
            </a:r>
            <a:r>
              <a:rPr lang="bg-BG" sz="1600" dirty="0" smtClean="0"/>
              <a:t>, </a:t>
            </a:r>
            <a:r>
              <a:rPr lang="bg-BG" sz="1600" dirty="0" err="1" smtClean="0"/>
              <a:t>которые</a:t>
            </a:r>
            <a:r>
              <a:rPr lang="bg-BG" sz="1600" dirty="0" smtClean="0"/>
              <a:t> </a:t>
            </a:r>
            <a:r>
              <a:rPr lang="bg-BG" sz="1600" dirty="0" err="1" smtClean="0"/>
              <a:t>будут</a:t>
            </a:r>
            <a:r>
              <a:rPr lang="bg-BG" sz="1600" dirty="0" smtClean="0"/>
              <a:t> “</a:t>
            </a:r>
            <a:r>
              <a:rPr lang="bg-BG" sz="1600" dirty="0" err="1" smtClean="0"/>
              <a:t>subscriber</a:t>
            </a:r>
            <a:r>
              <a:rPr lang="bg-BG" sz="1600" dirty="0" smtClean="0"/>
              <a:t>”-ами.</a:t>
            </a:r>
            <a:endParaRPr lang="bg-BG" sz="800" dirty="0" smtClean="0"/>
          </a:p>
          <a:p>
            <a:pPr lvl="0" algn="just">
              <a:lnSpc>
                <a:spcPct val="150000"/>
              </a:lnSpc>
            </a:pPr>
            <a:r>
              <a:rPr lang="bg-BG" sz="1600" dirty="0" smtClean="0"/>
              <a:t>На </a:t>
            </a:r>
            <a:r>
              <a:rPr lang="bg-BG" sz="1600" dirty="0" err="1" smtClean="0"/>
              <a:t>всех</a:t>
            </a:r>
            <a:r>
              <a:rPr lang="bg-BG" sz="1600" dirty="0" smtClean="0"/>
              <a:t> </a:t>
            </a:r>
            <a:r>
              <a:rPr lang="bg-BG" sz="1600" dirty="0" err="1" smtClean="0"/>
              <a:t>серверах</a:t>
            </a:r>
            <a:r>
              <a:rPr lang="bg-BG" sz="1600" dirty="0" smtClean="0"/>
              <a:t> </a:t>
            </a:r>
            <a:r>
              <a:rPr lang="bg-BG" sz="1600" dirty="0" err="1" smtClean="0"/>
              <a:t>открыть</a:t>
            </a:r>
            <a:r>
              <a:rPr lang="bg-BG" sz="1600" dirty="0" smtClean="0"/>
              <a:t> порт 1433 в </a:t>
            </a:r>
            <a:r>
              <a:rPr lang="en-US" sz="1600" dirty="0" smtClean="0"/>
              <a:t>Firewall</a:t>
            </a:r>
            <a:r>
              <a:rPr lang="bg-BG" sz="1600" dirty="0" smtClean="0"/>
              <a:t>.</a:t>
            </a:r>
            <a:endParaRPr lang="bg-BG" sz="800" dirty="0" smtClean="0"/>
          </a:p>
          <a:p>
            <a:pPr lvl="0" algn="just">
              <a:lnSpc>
                <a:spcPct val="150000"/>
              </a:lnSpc>
            </a:pPr>
            <a:r>
              <a:rPr lang="en-US" sz="1600" dirty="0" smtClean="0"/>
              <a:t>IP</a:t>
            </a:r>
            <a:r>
              <a:rPr lang="bg-BG" sz="1600" dirty="0" smtClean="0"/>
              <a:t> адреса и имена </a:t>
            </a:r>
            <a:r>
              <a:rPr lang="bg-BG" sz="1600" dirty="0" err="1" smtClean="0"/>
              <a:t>всех</a:t>
            </a:r>
            <a:r>
              <a:rPr lang="bg-BG" sz="1600" dirty="0" smtClean="0"/>
              <a:t> </a:t>
            </a:r>
            <a:r>
              <a:rPr lang="ru-RU" sz="1600" dirty="0" smtClean="0"/>
              <a:t>подписчик</a:t>
            </a:r>
            <a:r>
              <a:rPr lang="bg-BG" sz="1600" dirty="0" err="1" smtClean="0"/>
              <a:t>ов</a:t>
            </a:r>
            <a:r>
              <a:rPr lang="bg-BG" sz="1600" dirty="0" smtClean="0"/>
              <a:t> </a:t>
            </a:r>
            <a:r>
              <a:rPr lang="bg-BG" sz="1600" dirty="0" err="1" smtClean="0"/>
              <a:t>добавить</a:t>
            </a:r>
            <a:r>
              <a:rPr lang="bg-BG" sz="1600" dirty="0" smtClean="0"/>
              <a:t> в </a:t>
            </a:r>
            <a:r>
              <a:rPr lang="en-US" sz="1600" dirty="0" smtClean="0"/>
              <a:t>hosts</a:t>
            </a:r>
            <a:r>
              <a:rPr lang="bg-BG" sz="1600" dirty="0" smtClean="0"/>
              <a:t> файл </a:t>
            </a:r>
            <a:r>
              <a:rPr lang="en-US" sz="1600" dirty="0" smtClean="0"/>
              <a:t>Windows </a:t>
            </a:r>
            <a:r>
              <a:rPr lang="ru-RU" sz="1600" dirty="0" smtClean="0"/>
              <a:t>на основном сервере в конце файла </a:t>
            </a:r>
            <a:r>
              <a:rPr lang="bg-BG" sz="1600" dirty="0" smtClean="0"/>
              <a:t>под </a:t>
            </a:r>
            <a:r>
              <a:rPr lang="bg-BG" sz="1600" dirty="0" err="1" smtClean="0"/>
              <a:t>секцией</a:t>
            </a:r>
            <a:r>
              <a:rPr lang="bg-BG" sz="1600" dirty="0" smtClean="0"/>
              <a:t> </a:t>
            </a:r>
            <a:r>
              <a:rPr lang="en-US" sz="1600" dirty="0" smtClean="0"/>
              <a:t>“localhost” (c:\windows\system32\drivers\etc\hosts)</a:t>
            </a:r>
            <a:r>
              <a:rPr lang="bg-BG" sz="1600" dirty="0" smtClean="0"/>
              <a:t>.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 smtClean="0"/>
              <a:t>Настроить базу: привязываются пользователи к объектам и задается нумерация по объектам. Более детально - в статье </a:t>
            </a:r>
            <a:r>
              <a:rPr lang="en-US" sz="1600" dirty="0" smtClean="0">
                <a:hlinkClick r:id="rId4"/>
              </a:rPr>
              <a:t>http://wiki.microinvest.su</a:t>
            </a:r>
            <a:r>
              <a:rPr lang="ru-RU" sz="1600" dirty="0" smtClean="0"/>
              <a:t>.</a:t>
            </a:r>
            <a:r>
              <a:rPr lang="en-US" sz="1600" dirty="0" smtClean="0"/>
              <a:t> </a:t>
            </a:r>
            <a:r>
              <a:rPr lang="ru-RU" sz="1600" dirty="0" smtClean="0"/>
              <a:t>Импорт данных после создания репликации не желателен.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 smtClean="0"/>
              <a:t>Панель управления - Администрирование - Службы. Проверить, чтобы агент был запущен. Тип запуска: Автоматический.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 smtClean="0"/>
              <a:t>По адресу </a:t>
            </a:r>
            <a:r>
              <a:rPr lang="en-US" sz="1600" dirty="0" smtClean="0"/>
              <a:t>C:\Program Files\Microsoft SQL Server\MSSQL.1\MSSQL\</a:t>
            </a:r>
            <a:r>
              <a:rPr lang="ru-RU" sz="1600" dirty="0" smtClean="0"/>
              <a:t> задать максимальные права на папку </a:t>
            </a:r>
            <a:r>
              <a:rPr lang="en-US" sz="1600" dirty="0" smtClean="0"/>
              <a:t>“</a:t>
            </a:r>
            <a:r>
              <a:rPr lang="en-US" sz="1600" dirty="0" err="1" smtClean="0"/>
              <a:t>repldata</a:t>
            </a:r>
            <a:r>
              <a:rPr lang="en-US" sz="1600" dirty="0" smtClean="0"/>
              <a:t>”</a:t>
            </a:r>
            <a:r>
              <a:rPr lang="ru-RU" sz="1600" dirty="0" smtClean="0"/>
              <a:t> для пользователя, с которым запускается агент.</a:t>
            </a:r>
          </a:p>
          <a:p>
            <a:pPr algn="just">
              <a:lnSpc>
                <a:spcPct val="150000"/>
              </a:lnSpc>
            </a:pPr>
            <a:endParaRPr lang="en-US" sz="1600" dirty="0" smtClean="0"/>
          </a:p>
          <a:p>
            <a:pPr lvl="0" algn="just">
              <a:lnSpc>
                <a:spcPct val="150000"/>
              </a:lnSpc>
            </a:pPr>
            <a:endParaRPr lang="en-US" sz="1600" dirty="0" smtClean="0"/>
          </a:p>
          <a:p>
            <a:pPr algn="just">
              <a:lnSpc>
                <a:spcPct val="150000"/>
              </a:lnSpc>
            </a:pP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857892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На </a:t>
            </a:r>
            <a:r>
              <a:rPr lang="bg-BG" sz="1600" dirty="0" err="1"/>
              <a:t>этом</a:t>
            </a:r>
            <a:r>
              <a:rPr lang="bg-BG" sz="1600" dirty="0"/>
              <a:t> </a:t>
            </a:r>
            <a:r>
              <a:rPr lang="ru-RU" sz="1600" dirty="0"/>
              <a:t>э</a:t>
            </a:r>
            <a:r>
              <a:rPr lang="bg-BG" sz="1600" dirty="0" err="1"/>
              <a:t>кране</a:t>
            </a:r>
            <a:r>
              <a:rPr lang="bg-BG" sz="1600" dirty="0"/>
              <a:t> </a:t>
            </a:r>
            <a:r>
              <a:rPr lang="bg-BG" sz="1600" dirty="0" err="1"/>
              <a:t>нажимаем</a:t>
            </a:r>
            <a:r>
              <a:rPr lang="bg-BG" sz="1600" dirty="0"/>
              <a:t> </a:t>
            </a:r>
            <a:r>
              <a:rPr lang="en-US" sz="1600" dirty="0"/>
              <a:t>“Next”</a:t>
            </a:r>
            <a:r>
              <a:rPr lang="ru-RU" sz="1600" dirty="0"/>
              <a:t>, ничего не меняя.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8.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</a:rPr>
              <a:t>Создание подписчика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0142" y="1412776"/>
            <a:ext cx="4946868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4275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857892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Выбираем публикацию, для которой добавляется подписчик.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2</a:t>
            </a:r>
            <a:r>
              <a:rPr lang="en-US" sz="1800" b="1" u="sng" dirty="0">
                <a:solidFill>
                  <a:schemeClr val="tx1"/>
                </a:solidFill>
                <a:latin typeface="+mn-lt"/>
              </a:rPr>
              <a:t>9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</a:rPr>
              <a:t>Создание подписчика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412776"/>
            <a:ext cx="5040560" cy="424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17458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857892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На </a:t>
            </a:r>
            <a:r>
              <a:rPr lang="bg-BG" sz="1600" dirty="0" err="1"/>
              <a:t>этом</a:t>
            </a:r>
            <a:r>
              <a:rPr lang="bg-BG" sz="1600" dirty="0"/>
              <a:t> </a:t>
            </a:r>
            <a:r>
              <a:rPr lang="ru-RU" sz="1600" dirty="0"/>
              <a:t>э</a:t>
            </a:r>
            <a:r>
              <a:rPr lang="bg-BG" sz="1600" dirty="0" err="1"/>
              <a:t>кране</a:t>
            </a:r>
            <a:r>
              <a:rPr lang="bg-BG" sz="1600" dirty="0"/>
              <a:t> </a:t>
            </a:r>
            <a:r>
              <a:rPr lang="bg-BG" sz="1600" dirty="0" err="1"/>
              <a:t>нажимаем</a:t>
            </a:r>
            <a:r>
              <a:rPr lang="bg-BG" sz="1600" dirty="0"/>
              <a:t> </a:t>
            </a:r>
            <a:r>
              <a:rPr lang="en-US" sz="1600" dirty="0"/>
              <a:t>“Next”</a:t>
            </a:r>
            <a:r>
              <a:rPr lang="ru-RU" sz="1600" dirty="0"/>
              <a:t>, ничего не меняя.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30.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</a:rPr>
              <a:t>Создание подписчика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118" y="1485776"/>
            <a:ext cx="4638096" cy="42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41648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31.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</a:rPr>
              <a:t>Создание подписчика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118" y="1412776"/>
            <a:ext cx="4638096" cy="42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"Add SQL Server Subscriber" выбираем сервера, которые являются подписчиками для данной публикации. Можно добавить несколько подписчиков сразу. Самый верхний сервер не отмечаем!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468638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32.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</a:rPr>
              <a:t>Создание подписчика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9732" y="1340768"/>
            <a:ext cx="494686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79512" y="5816624"/>
            <a:ext cx="896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err="1"/>
              <a:t>Создаем</a:t>
            </a:r>
            <a:r>
              <a:rPr lang="bg-BG" sz="1600" dirty="0"/>
              <a:t> на </a:t>
            </a:r>
            <a:r>
              <a:rPr lang="bg-BG" sz="1600" dirty="0" err="1"/>
              <a:t>подписчике</a:t>
            </a:r>
            <a:r>
              <a:rPr lang="bg-BG" sz="1600" dirty="0"/>
              <a:t> </a:t>
            </a:r>
            <a:r>
              <a:rPr lang="bg-BG" sz="1600" dirty="0" err="1"/>
              <a:t>базу</a:t>
            </a:r>
            <a:r>
              <a:rPr lang="bg-BG" sz="1600" dirty="0"/>
              <a:t> </a:t>
            </a:r>
            <a:r>
              <a:rPr lang="bg-BG" sz="1600" dirty="0" err="1"/>
              <a:t>данных</a:t>
            </a:r>
            <a:r>
              <a:rPr lang="ru-RU" sz="1600" dirty="0"/>
              <a:t>. Можно использовать то же название, что и на </a:t>
            </a:r>
            <a:r>
              <a:rPr lang="ru-RU" sz="1600" dirty="0" err="1"/>
              <a:t>паблишере</a:t>
            </a:r>
            <a:r>
              <a:rPr lang="ru-RU" sz="1600" dirty="0"/>
              <a:t>, можно </a:t>
            </a:r>
            <a:r>
              <a:rPr lang="ru-RU" sz="1600" dirty="0" smtClean="0"/>
              <a:t>другое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652498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33.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</a:rPr>
              <a:t>Создание подписчика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816624"/>
            <a:ext cx="882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Для каждого подписчика, которых добавили на шаге </a:t>
            </a:r>
            <a:r>
              <a:rPr lang="bg-BG" sz="1600" dirty="0" smtClean="0"/>
              <a:t>31, </a:t>
            </a:r>
            <a:r>
              <a:rPr lang="bg-BG" sz="1600" dirty="0"/>
              <a:t>задаем в </a:t>
            </a:r>
            <a:r>
              <a:rPr lang="en-US" sz="1600" dirty="0"/>
              <a:t>Security Settings</a:t>
            </a:r>
            <a:r>
              <a:rPr lang="ru-RU" sz="1600" dirty="0"/>
              <a:t> данные для подключения к подписчикам.</a:t>
            </a:r>
            <a:endParaRPr lang="en-US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540" y="1412776"/>
            <a:ext cx="494686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76867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34.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</a:rPr>
              <a:t>Создание подписчика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2063" y="1268759"/>
            <a:ext cx="3879874" cy="4464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err="1"/>
              <a:t>Выбираем</a:t>
            </a:r>
            <a:r>
              <a:rPr lang="bg-BG" sz="1600" dirty="0"/>
              <a:t> “</a:t>
            </a:r>
            <a:r>
              <a:rPr lang="bg-BG" sz="1600" dirty="0" err="1"/>
              <a:t>Run</a:t>
            </a:r>
            <a:r>
              <a:rPr lang="bg-BG" sz="1600" dirty="0"/>
              <a:t> </a:t>
            </a:r>
            <a:r>
              <a:rPr lang="bg-BG" sz="1600" dirty="0" err="1"/>
              <a:t>under</a:t>
            </a:r>
            <a:r>
              <a:rPr lang="bg-BG" sz="1600" dirty="0"/>
              <a:t> </a:t>
            </a:r>
            <a:r>
              <a:rPr lang="bg-BG" sz="1600" dirty="0" err="1"/>
              <a:t>the</a:t>
            </a:r>
            <a:r>
              <a:rPr lang="bg-BG" sz="1600" dirty="0"/>
              <a:t> SQL Server </a:t>
            </a:r>
            <a:r>
              <a:rPr lang="bg-BG" sz="1600" dirty="0" err="1"/>
              <a:t>Agent</a:t>
            </a:r>
            <a:r>
              <a:rPr lang="bg-BG" sz="1600" dirty="0"/>
              <a:t> </a:t>
            </a:r>
            <a:r>
              <a:rPr lang="bg-BG" sz="1600" dirty="0" err="1"/>
              <a:t>service</a:t>
            </a:r>
            <a:r>
              <a:rPr lang="bg-BG" sz="1600" dirty="0"/>
              <a:t> </a:t>
            </a:r>
            <a:r>
              <a:rPr lang="bg-BG" sz="1600" dirty="0" err="1"/>
              <a:t>account</a:t>
            </a:r>
            <a:r>
              <a:rPr lang="bg-BG" sz="1600" dirty="0"/>
              <a:t>” и “</a:t>
            </a:r>
            <a:r>
              <a:rPr lang="bg-BG" sz="1600" dirty="0" err="1"/>
              <a:t>Using</a:t>
            </a:r>
            <a:r>
              <a:rPr lang="bg-BG" sz="1600" dirty="0"/>
              <a:t> </a:t>
            </a:r>
            <a:r>
              <a:rPr lang="bg-BG" sz="1600" dirty="0" err="1"/>
              <a:t>the</a:t>
            </a:r>
            <a:r>
              <a:rPr lang="bg-BG" sz="1600" dirty="0"/>
              <a:t> </a:t>
            </a:r>
            <a:r>
              <a:rPr lang="bg-BG" sz="1600" dirty="0" err="1"/>
              <a:t>following</a:t>
            </a:r>
            <a:r>
              <a:rPr lang="bg-BG" sz="1600" dirty="0"/>
              <a:t> SQL Server </a:t>
            </a:r>
            <a:r>
              <a:rPr lang="bg-BG" sz="1600" dirty="0" err="1"/>
              <a:t>login</a:t>
            </a:r>
            <a:r>
              <a:rPr lang="bg-BG" sz="1600" dirty="0"/>
              <a:t>”</a:t>
            </a:r>
            <a:r>
              <a:rPr lang="en-US" sz="1600" dirty="0"/>
              <a:t> </a:t>
            </a:r>
            <a:r>
              <a:rPr lang="bg-BG" sz="1600" dirty="0"/>
              <a:t>- и </a:t>
            </a:r>
            <a:r>
              <a:rPr lang="bg-BG" sz="1600" dirty="0" err="1"/>
              <a:t>указываем</a:t>
            </a:r>
            <a:r>
              <a:rPr lang="bg-BG" sz="1600" dirty="0"/>
              <a:t> </a:t>
            </a:r>
            <a:r>
              <a:rPr lang="ru-RU" sz="1600" dirty="0"/>
              <a:t>логин и пароль, созданные на шаге </a:t>
            </a:r>
            <a:r>
              <a:rPr lang="en-US" sz="1600" dirty="0" smtClean="0"/>
              <a:t>6</a:t>
            </a:r>
            <a:r>
              <a:rPr lang="ru-RU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429951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35.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</a:rPr>
              <a:t>Создание подписчика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412775"/>
            <a:ext cx="4946868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err="1"/>
              <a:t>Задаем</a:t>
            </a:r>
            <a:r>
              <a:rPr lang="bg-BG" sz="1600" dirty="0"/>
              <a:t> период, с </a:t>
            </a:r>
            <a:r>
              <a:rPr lang="bg-BG" sz="1600" dirty="0" err="1"/>
              <a:t>которым</a:t>
            </a:r>
            <a:r>
              <a:rPr lang="bg-BG" sz="1600" dirty="0"/>
              <a:t> </a:t>
            </a:r>
            <a:r>
              <a:rPr lang="bg-BG" sz="1600" dirty="0" err="1"/>
              <a:t>будет</a:t>
            </a:r>
            <a:r>
              <a:rPr lang="bg-BG" sz="1600" dirty="0"/>
              <a:t> </a:t>
            </a:r>
            <a:r>
              <a:rPr lang="bg-BG" sz="1600" dirty="0" err="1"/>
              <a:t>выполняться</a:t>
            </a:r>
            <a:r>
              <a:rPr lang="bg-BG" sz="1600" dirty="0"/>
              <a:t> синхронизация.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62762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36.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</a:rPr>
              <a:t>Создание подписчика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219" y="1268759"/>
            <a:ext cx="5487561" cy="4464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err="1"/>
              <a:t>Стандартной</a:t>
            </a:r>
            <a:r>
              <a:rPr lang="bg-BG" sz="1600" dirty="0"/>
              <a:t> </a:t>
            </a:r>
            <a:r>
              <a:rPr lang="bg-BG" sz="1600" dirty="0" err="1"/>
              <a:t>схемой</a:t>
            </a:r>
            <a:r>
              <a:rPr lang="bg-BG" sz="1600" dirty="0"/>
              <a:t> </a:t>
            </a:r>
            <a:r>
              <a:rPr lang="bg-BG" sz="1600" dirty="0" err="1"/>
              <a:t>выбираем</a:t>
            </a:r>
            <a:r>
              <a:rPr lang="bg-BG" sz="1600" dirty="0"/>
              <a:t> ежедневно, </a:t>
            </a:r>
            <a:r>
              <a:rPr lang="bg-BG" sz="1600" dirty="0" err="1"/>
              <a:t>каждые</a:t>
            </a:r>
            <a:r>
              <a:rPr lang="bg-BG" sz="1600" dirty="0"/>
              <a:t> 5 </a:t>
            </a:r>
            <a:r>
              <a:rPr lang="bg-BG" sz="1600" dirty="0" err="1"/>
              <a:t>минут</a:t>
            </a:r>
            <a:r>
              <a:rPr lang="bg-BG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461264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37.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</a:rPr>
              <a:t>Создание подписчика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412775"/>
            <a:ext cx="4946868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В “</a:t>
            </a:r>
            <a:r>
              <a:rPr lang="bg-BG" sz="1600" dirty="0" err="1"/>
              <a:t>Initialize</a:t>
            </a:r>
            <a:r>
              <a:rPr lang="bg-BG" sz="1600" dirty="0"/>
              <a:t> </a:t>
            </a:r>
            <a:r>
              <a:rPr lang="bg-BG" sz="1600" dirty="0" err="1"/>
              <a:t>Subscriptions</a:t>
            </a:r>
            <a:r>
              <a:rPr lang="bg-BG" sz="1600" dirty="0"/>
              <a:t>” </a:t>
            </a:r>
            <a:r>
              <a:rPr lang="bg-BG" sz="1600" dirty="0" err="1"/>
              <a:t>выбираем</a:t>
            </a:r>
            <a:r>
              <a:rPr lang="bg-BG" sz="1600" dirty="0"/>
              <a:t> “</a:t>
            </a:r>
            <a:r>
              <a:rPr lang="bg-BG" sz="1600" dirty="0" err="1"/>
              <a:t>Immediately</a:t>
            </a:r>
            <a:r>
              <a:rPr lang="bg-BG" sz="1600" dirty="0"/>
              <a:t>”.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147021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805264"/>
            <a:ext cx="88204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В секции </a:t>
            </a:r>
            <a:r>
              <a:rPr lang="en-US" sz="1500" dirty="0" smtClean="0"/>
              <a:t>“</a:t>
            </a:r>
            <a:r>
              <a:rPr lang="ru-RU" sz="1500" dirty="0" err="1" smtClean="0"/>
              <a:t>Security</a:t>
            </a:r>
            <a:r>
              <a:rPr lang="ru-RU" sz="1500" dirty="0" smtClean="0"/>
              <a:t>” - </a:t>
            </a:r>
            <a:r>
              <a:rPr lang="en-US" sz="1500" dirty="0" smtClean="0"/>
              <a:t>“</a:t>
            </a:r>
            <a:r>
              <a:rPr lang="ru-RU" sz="1500" dirty="0" err="1" smtClean="0"/>
              <a:t>Logins</a:t>
            </a:r>
            <a:r>
              <a:rPr lang="ru-RU" sz="1500" dirty="0" smtClean="0"/>
              <a:t>” - </a:t>
            </a:r>
            <a:r>
              <a:rPr lang="en-US" sz="1500" dirty="0" smtClean="0"/>
              <a:t>“</a:t>
            </a:r>
            <a:r>
              <a:rPr lang="ru-RU" sz="1500" dirty="0" err="1" smtClean="0"/>
              <a:t>New</a:t>
            </a:r>
            <a:r>
              <a:rPr lang="ru-RU" sz="1500" dirty="0" smtClean="0"/>
              <a:t> </a:t>
            </a:r>
            <a:r>
              <a:rPr lang="ru-RU" sz="1500" dirty="0" err="1" smtClean="0"/>
              <a:t>login</a:t>
            </a:r>
            <a:r>
              <a:rPr lang="ru-RU" sz="1500" dirty="0" smtClean="0"/>
              <a:t>”.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96552" y="3059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Шаг 2</a:t>
            </a:r>
            <a:endParaRPr lang="ru-RU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820472" cy="648072"/>
          </a:xfrm>
        </p:spPr>
        <p:txBody>
          <a:bodyPr/>
          <a:lstStyle/>
          <a:p>
            <a:pPr algn="l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2. </a:t>
            </a:r>
            <a:r>
              <a:rPr lang="ru-RU" sz="1800" kern="1200" dirty="0" err="1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Паблишер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. </a:t>
            </a:r>
            <a:r>
              <a:rPr lang="bg-BG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 </a:t>
            </a:r>
            <a:r>
              <a:rPr lang="bg-BG" sz="1800" kern="1200" dirty="0" err="1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помощью</a:t>
            </a:r>
            <a:r>
              <a:rPr lang="bg-BG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“SQL Server </a:t>
            </a:r>
            <a:r>
              <a:rPr lang="bg-BG" sz="1800" kern="1200" dirty="0" err="1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Management</a:t>
            </a:r>
            <a:r>
              <a:rPr lang="bg-BG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r>
              <a:rPr lang="bg-BG" sz="1800" kern="1200" dirty="0" err="1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Studio</a:t>
            </a:r>
            <a:r>
              <a:rPr lang="bg-BG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”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создаем на сервере пользователя с паролем, который будет использоваться для репликации.</a:t>
            </a:r>
            <a:endParaRPr 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768750" cy="432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cxnSp>
        <p:nvCxnSpPr>
          <p:cNvPr id="15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38.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</a:rPr>
              <a:t>Создание подписчика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268759"/>
            <a:ext cx="4946868" cy="439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В “</a:t>
            </a:r>
            <a:r>
              <a:rPr lang="bg-BG" sz="1600" dirty="0" err="1"/>
              <a:t>Subscription</a:t>
            </a:r>
            <a:r>
              <a:rPr lang="bg-BG" sz="1600" dirty="0"/>
              <a:t> </a:t>
            </a:r>
            <a:r>
              <a:rPr lang="bg-BG" sz="1600" dirty="0" err="1"/>
              <a:t>Type</a:t>
            </a:r>
            <a:r>
              <a:rPr lang="bg-BG" sz="1600" dirty="0"/>
              <a:t>” </a:t>
            </a:r>
            <a:r>
              <a:rPr lang="bg-BG" sz="1600" dirty="0" err="1"/>
              <a:t>выбираем</a:t>
            </a:r>
            <a:r>
              <a:rPr lang="bg-BG" sz="1600" dirty="0"/>
              <a:t> </a:t>
            </a:r>
            <a:r>
              <a:rPr lang="en-US" sz="1600" dirty="0"/>
              <a:t>“Client”</a:t>
            </a:r>
            <a:r>
              <a:rPr lang="bg-BG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694129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39.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</a:rPr>
              <a:t>Создание подписчика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909" y="1268759"/>
            <a:ext cx="4946868" cy="4430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В “</a:t>
            </a:r>
            <a:r>
              <a:rPr lang="bg-BG" sz="1600" dirty="0" err="1"/>
              <a:t>Wizard</a:t>
            </a:r>
            <a:r>
              <a:rPr lang="bg-BG" sz="1600" dirty="0"/>
              <a:t> </a:t>
            </a:r>
            <a:r>
              <a:rPr lang="bg-BG" sz="1600" dirty="0" err="1"/>
              <a:t>Actions</a:t>
            </a:r>
            <a:r>
              <a:rPr lang="bg-BG" sz="1600" dirty="0"/>
              <a:t>” </a:t>
            </a:r>
            <a:r>
              <a:rPr lang="bg-BG" sz="1600" dirty="0" err="1"/>
              <a:t>выбираем</a:t>
            </a:r>
            <a:r>
              <a:rPr lang="bg-BG" sz="1600" dirty="0"/>
              <a:t> “</a:t>
            </a:r>
            <a:r>
              <a:rPr lang="bg-BG" sz="1600" dirty="0" err="1"/>
              <a:t>Create</a:t>
            </a:r>
            <a:r>
              <a:rPr lang="bg-BG" sz="1600" dirty="0"/>
              <a:t> </a:t>
            </a:r>
            <a:r>
              <a:rPr lang="bg-BG" sz="1600" dirty="0" err="1"/>
              <a:t>the</a:t>
            </a:r>
            <a:r>
              <a:rPr lang="bg-BG" sz="1600" dirty="0"/>
              <a:t> </a:t>
            </a:r>
            <a:r>
              <a:rPr lang="bg-BG" sz="1600" dirty="0" err="1"/>
              <a:t>subscription</a:t>
            </a:r>
            <a:r>
              <a:rPr lang="bg-BG" sz="1600" dirty="0"/>
              <a:t>(s)”.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181970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40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</a:rPr>
              <a:t>Создание подписчика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412775"/>
            <a:ext cx="4946868" cy="432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</a:t>
            </a:r>
            <a:r>
              <a:rPr lang="bg-BG" sz="1600" dirty="0"/>
              <a:t>ажимаем </a:t>
            </a:r>
            <a:r>
              <a:rPr lang="en-US" sz="1600" dirty="0" smtClean="0"/>
              <a:t>Finish</a:t>
            </a:r>
            <a:r>
              <a:rPr lang="ru-RU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275925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41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</a:rPr>
              <a:t>Создание подписчика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909" y="1412776"/>
            <a:ext cx="4946868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В </a:t>
            </a:r>
            <a:r>
              <a:rPr lang="bg-BG" sz="1600" dirty="0" err="1"/>
              <a:t>случае</a:t>
            </a:r>
            <a:r>
              <a:rPr lang="bg-BG" sz="1600" dirty="0"/>
              <a:t> </a:t>
            </a:r>
            <a:r>
              <a:rPr lang="bg-BG" sz="1600" dirty="0" err="1"/>
              <a:t>отсутствия</a:t>
            </a:r>
            <a:r>
              <a:rPr lang="bg-BG" sz="1600" dirty="0"/>
              <a:t> </a:t>
            </a:r>
            <a:r>
              <a:rPr lang="bg-BG" sz="1600" dirty="0" err="1"/>
              <a:t>ошибок</a:t>
            </a:r>
            <a:r>
              <a:rPr lang="bg-BG" sz="1600" dirty="0"/>
              <a:t>, </a:t>
            </a:r>
            <a:r>
              <a:rPr lang="bg-BG" sz="1600" dirty="0" err="1"/>
              <a:t>подписчик</a:t>
            </a:r>
            <a:r>
              <a:rPr lang="bg-BG" sz="1600" dirty="0"/>
              <a:t> </a:t>
            </a:r>
            <a:r>
              <a:rPr lang="bg-BG" sz="1600" dirty="0" err="1"/>
              <a:t>будет</a:t>
            </a:r>
            <a:r>
              <a:rPr lang="bg-BG" sz="1600" dirty="0"/>
              <a:t> успешно </a:t>
            </a:r>
            <a:r>
              <a:rPr lang="bg-BG" sz="1600" dirty="0" err="1"/>
              <a:t>создан</a:t>
            </a:r>
            <a:r>
              <a:rPr lang="bg-BG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163790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42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412775"/>
            <a:ext cx="7558246" cy="432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600" dirty="0"/>
              <a:t>В секции “</a:t>
            </a:r>
            <a:r>
              <a:rPr lang="en-US" sz="1600" dirty="0"/>
              <a:t>Replication</a:t>
            </a:r>
            <a:r>
              <a:rPr lang="bg-BG" sz="1600" dirty="0"/>
              <a:t>”</a:t>
            </a:r>
            <a:r>
              <a:rPr lang="en-US" sz="1600" dirty="0"/>
              <a:t> </a:t>
            </a:r>
            <a:r>
              <a:rPr lang="ru-RU" sz="1600" dirty="0"/>
              <a:t>-</a:t>
            </a:r>
            <a:r>
              <a:rPr lang="en-US" sz="1600" dirty="0"/>
              <a:t> </a:t>
            </a:r>
            <a:r>
              <a:rPr lang="bg-BG" sz="1600" dirty="0"/>
              <a:t>“</a:t>
            </a:r>
            <a:r>
              <a:rPr lang="en-US" sz="1600" dirty="0"/>
              <a:t>Local Publications</a:t>
            </a:r>
            <a:r>
              <a:rPr lang="bg-BG" sz="1600" dirty="0"/>
              <a:t>” - “</a:t>
            </a:r>
            <a:r>
              <a:rPr lang="en-US" sz="1600" dirty="0"/>
              <a:t>La</a:t>
            </a:r>
            <a:r>
              <a:rPr lang="bg-BG" sz="1600" dirty="0" err="1"/>
              <a:t>unch</a:t>
            </a:r>
            <a:r>
              <a:rPr lang="bg-BG" sz="1600" dirty="0"/>
              <a:t> </a:t>
            </a:r>
            <a:r>
              <a:rPr lang="en-US" sz="1600" dirty="0"/>
              <a:t>R</a:t>
            </a:r>
            <a:r>
              <a:rPr lang="bg-BG" sz="1600" dirty="0" err="1"/>
              <a:t>eplication</a:t>
            </a:r>
            <a:r>
              <a:rPr lang="bg-BG" sz="1600" dirty="0"/>
              <a:t> </a:t>
            </a:r>
            <a:r>
              <a:rPr lang="en-US" sz="1600" dirty="0"/>
              <a:t>M</a:t>
            </a:r>
            <a:r>
              <a:rPr lang="bg-BG" sz="1600" dirty="0" err="1"/>
              <a:t>onitor</a:t>
            </a:r>
            <a:r>
              <a:rPr lang="bg-BG" sz="1600" dirty="0"/>
              <a:t>”. </a:t>
            </a:r>
            <a:r>
              <a:rPr lang="en-US" sz="1600" dirty="0"/>
              <a:t> </a:t>
            </a:r>
            <a:r>
              <a:rPr lang="ru-RU" sz="1600" dirty="0"/>
              <a:t>С его помощью можно отслеживать статус репликации</a:t>
            </a:r>
            <a:r>
              <a:rPr lang="bg-BG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577002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43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03" y="1412775"/>
            <a:ext cx="7680193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err="1"/>
              <a:t>Подписчики</a:t>
            </a:r>
            <a:r>
              <a:rPr lang="bg-BG" sz="1600" dirty="0"/>
              <a:t> в </a:t>
            </a:r>
            <a:r>
              <a:rPr lang="bg-BG" sz="1600" dirty="0" err="1"/>
              <a:t>процессе</a:t>
            </a:r>
            <a:r>
              <a:rPr lang="bg-BG" sz="1600" dirty="0"/>
              <a:t> синхронизации.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299850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44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0177" y="1412775"/>
            <a:ext cx="5863645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err="1"/>
              <a:t>Подписчики</a:t>
            </a:r>
            <a:r>
              <a:rPr lang="bg-BG" sz="1600" dirty="0"/>
              <a:t> в </a:t>
            </a:r>
            <a:r>
              <a:rPr lang="bg-BG" sz="1600" dirty="0" err="1"/>
              <a:t>процессе</a:t>
            </a:r>
            <a:r>
              <a:rPr lang="bg-BG" sz="1600" dirty="0"/>
              <a:t> синхронизации.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889048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45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03" y="1412775"/>
            <a:ext cx="7680193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Синхронизация завершена </a:t>
            </a:r>
            <a:r>
              <a:rPr lang="bg-BG" sz="1600" dirty="0" smtClean="0"/>
              <a:t>успешно.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429531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46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2631" y="1412777"/>
            <a:ext cx="4471618" cy="424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В настройках </a:t>
            </a:r>
            <a:r>
              <a:rPr lang="bg-BG" sz="1600" dirty="0" smtClean="0"/>
              <a:t>связи с </a:t>
            </a:r>
            <a:r>
              <a:rPr lang="bg-BG" sz="1600" dirty="0"/>
              <a:t>базой в Склад </a:t>
            </a:r>
            <a:r>
              <a:rPr lang="en-US" sz="1600" dirty="0"/>
              <a:t>Pro</a:t>
            </a:r>
            <a:r>
              <a:rPr lang="ru-RU" sz="1600" dirty="0"/>
              <a:t> или </a:t>
            </a:r>
            <a:r>
              <a:rPr lang="en-US" sz="1600" dirty="0"/>
              <a:t>Light </a:t>
            </a:r>
            <a:r>
              <a:rPr lang="bg-BG" sz="1600" dirty="0" err="1"/>
              <a:t>заполняется</a:t>
            </a:r>
            <a:r>
              <a:rPr lang="bg-BG" sz="1600" dirty="0"/>
              <a:t> </a:t>
            </a:r>
            <a:r>
              <a:rPr lang="bg-BG" sz="1600" dirty="0" err="1"/>
              <a:t>только</a:t>
            </a:r>
            <a:r>
              <a:rPr lang="bg-BG" sz="1600" dirty="0"/>
              <a:t> </a:t>
            </a:r>
            <a:r>
              <a:rPr lang="en-US" sz="1600" dirty="0"/>
              <a:t>Server, Repl. Server </a:t>
            </a:r>
            <a:r>
              <a:rPr lang="ru-RU" sz="1600" dirty="0"/>
              <a:t>не заполняется</a:t>
            </a:r>
            <a:r>
              <a:rPr lang="en-US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833887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30" y="-27384"/>
            <a:ext cx="7537470" cy="64807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bg-BG" sz="2000" b="1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и</a:t>
            </a:r>
            <a:r>
              <a:rPr lang="bg-BG" sz="2000" b="1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на </a:t>
            </a:r>
            <a:r>
              <a:rPr lang="en-US" sz="2000" b="1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spc="0" dirty="0" smtClean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2008 R2 </a:t>
            </a:r>
            <a:r>
              <a:rPr lang="en-US" sz="2000" b="1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Standard</a:t>
            </a:r>
            <a:endParaRPr lang="ru-RU" sz="3200" b="1" spc="0" dirty="0">
              <a:solidFill>
                <a:srgbClr val="2F2B2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62000" y="1484784"/>
            <a:ext cx="7620000" cy="4284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29523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4969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500" dirty="0" smtClean="0"/>
              <a:t>В секции </a:t>
            </a:r>
            <a:r>
              <a:rPr lang="en-US" sz="1500" dirty="0" smtClean="0"/>
              <a:t>General </a:t>
            </a:r>
            <a:r>
              <a:rPr lang="ru-RU" sz="1500" dirty="0" smtClean="0"/>
              <a:t>вводим имя, </a:t>
            </a:r>
            <a:r>
              <a:rPr lang="bg-BG" sz="1500" dirty="0" smtClean="0"/>
              <a:t>выбираем “SQL server authentication”, задаем пароль, включаем </a:t>
            </a:r>
            <a:r>
              <a:rPr lang="en-US" sz="1500" dirty="0" smtClean="0"/>
              <a:t>“Enforce password policy”</a:t>
            </a:r>
            <a:r>
              <a:rPr lang="bg-BG" sz="1500" dirty="0" smtClean="0"/>
              <a:t> и отключаем </a:t>
            </a:r>
            <a:r>
              <a:rPr lang="en-US" sz="1500" dirty="0" smtClean="0"/>
              <a:t>“Enforce password expiration”</a:t>
            </a:r>
            <a:r>
              <a:rPr lang="bg-BG" sz="1500" dirty="0" smtClean="0"/>
              <a:t> и “</a:t>
            </a:r>
            <a:r>
              <a:rPr lang="en-US" sz="1500" dirty="0" smtClean="0"/>
              <a:t>User must change password at next login</a:t>
            </a:r>
            <a:r>
              <a:rPr lang="bg-BG" sz="1500" dirty="0" smtClean="0"/>
              <a:t>”. </a:t>
            </a:r>
            <a:r>
              <a:rPr lang="en-US" sz="1500" dirty="0" smtClean="0"/>
              <a:t>Default database -</a:t>
            </a:r>
            <a:r>
              <a:rPr lang="ru-RU" sz="1500" dirty="0" smtClean="0"/>
              <a:t> </a:t>
            </a:r>
            <a:r>
              <a:rPr lang="uk-UA" sz="1500" dirty="0" smtClean="0"/>
              <a:t>“</a:t>
            </a:r>
            <a:r>
              <a:rPr lang="en-US" sz="1500" dirty="0" smtClean="0"/>
              <a:t>master</a:t>
            </a:r>
            <a:r>
              <a:rPr lang="uk-UA" sz="1500" dirty="0" smtClean="0"/>
              <a:t>”</a:t>
            </a:r>
            <a:r>
              <a:rPr lang="en-US" sz="1500" dirty="0" smtClean="0"/>
              <a:t>, Default language -“English”</a:t>
            </a:r>
            <a:r>
              <a:rPr lang="bg-BG" sz="1500" dirty="0" smtClean="0"/>
              <a:t>.</a:t>
            </a:r>
            <a:endParaRPr lang="en-US" sz="1500" dirty="0" smtClean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51" y="620688"/>
            <a:ext cx="8868549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3.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на сервере пользователя с паролем, который будет использоваться для репликации.</a:t>
            </a:r>
            <a:endParaRPr lang="en-US" dirty="0" smtClean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2398" y="1340768"/>
            <a:ext cx="4799203" cy="434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42" y="620688"/>
            <a:ext cx="8659038" cy="64807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800" b="1" u="sng" spc="0" dirty="0">
                <a:solidFill>
                  <a:schemeClr val="tx1"/>
                </a:solidFill>
                <a:latin typeface="Calibri"/>
              </a:rPr>
              <a:t>Шаг 1. </a:t>
            </a:r>
            <a:r>
              <a:rPr lang="ru-RU" sz="1800" spc="0" dirty="0" smtClean="0">
                <a:solidFill>
                  <a:schemeClr val="tx1"/>
                </a:solidFill>
                <a:latin typeface="Calibri"/>
              </a:rPr>
              <a:t>Подготовка.</a:t>
            </a:r>
            <a:endParaRPr lang="ru-RU" sz="1800" spc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1520" y="1268760"/>
            <a:ext cx="8892480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ru-RU" sz="1800" b="1" spc="0" dirty="0" smtClean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Ознакомиться </a:t>
            </a:r>
            <a:r>
              <a:rPr lang="ru-RU" sz="1800" b="1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с совместимостью серверов при использовании </a:t>
            </a:r>
            <a:r>
              <a:rPr lang="en-US" sz="1800" b="1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Windows 8</a:t>
            </a:r>
            <a:r>
              <a:rPr lang="ru-RU" sz="1800" b="1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и выше: </a:t>
            </a:r>
            <a:r>
              <a:rPr lang="en-US" sz="1800" b="1" spc="0" dirty="0">
                <a:solidFill>
                  <a:srgbClr val="2F2B20"/>
                </a:solidFill>
                <a:latin typeface="Calibri"/>
                <a:ea typeface="+mn-ea"/>
                <a:cs typeface="+mn-cs"/>
                <a:hlinkClick r:id="rId4"/>
              </a:rPr>
              <a:t>https://support.microsoft.com/en-us/kb/2681562</a:t>
            </a:r>
            <a:r>
              <a:rPr lang="bg-BG" sz="1800" b="1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.</a:t>
            </a:r>
            <a:endParaRPr lang="en-US" sz="1800" b="1" spc="0" dirty="0">
              <a:solidFill>
                <a:srgbClr val="2F2B20"/>
              </a:solidFill>
              <a:latin typeface="Calibri"/>
              <a:ea typeface="+mn-ea"/>
              <a:cs typeface="+mn-cs"/>
            </a:endParaRP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Установить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“</a:t>
            </a:r>
            <a:r>
              <a:rPr lang="en-US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Microsoft SQL Server 20</a:t>
            </a:r>
            <a:r>
              <a:rPr lang="ru-RU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0</a:t>
            </a:r>
            <a:r>
              <a:rPr lang="en-US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8 R2</a:t>
            </a:r>
            <a:r>
              <a:rPr lang="ru-RU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Standard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” на 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основной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сервер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который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будет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“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publisher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”</a:t>
            </a:r>
            <a:r>
              <a:rPr lang="ru-RU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Установить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Microsoft SQL Server </a:t>
            </a:r>
            <a:r>
              <a:rPr lang="ru-RU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2005</a:t>
            </a:r>
            <a:r>
              <a:rPr lang="en-US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/2008 R2</a:t>
            </a:r>
            <a:r>
              <a:rPr lang="ru-RU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Express</a:t>
            </a:r>
            <a:r>
              <a:rPr lang="en-US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на 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подчиненые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сервера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которые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будут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“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subscriber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”-ами.</a:t>
            </a: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На 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всех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серверах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открыть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порт 1433 в </a:t>
            </a:r>
            <a:r>
              <a:rPr lang="en-US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Firewall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en-US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IP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адреса и имена 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всех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подписчик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ов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добавить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в </a:t>
            </a:r>
            <a:r>
              <a:rPr lang="en-US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hosts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файл </a:t>
            </a:r>
            <a:r>
              <a:rPr lang="en-US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Windows </a:t>
            </a:r>
            <a:r>
              <a:rPr lang="ru-RU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на основном сервере в конце файла 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под </a:t>
            </a:r>
            <a:r>
              <a:rPr lang="bg-BG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секцией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“localhost” (c:\windows\system32\drivers\etc\hosts)</a:t>
            </a:r>
            <a:r>
              <a:rPr lang="bg-BG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ru-RU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Настроить базу: привязываются пользователи к объектам и задается нумерация по объектам. Более детально - в статье </a:t>
            </a:r>
            <a:r>
              <a:rPr lang="en-US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  <a:hlinkClick r:id="rId5"/>
              </a:rPr>
              <a:t>http://wiki.microinvest.su</a:t>
            </a:r>
            <a:r>
              <a:rPr lang="ru-RU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.</a:t>
            </a:r>
            <a:r>
              <a:rPr lang="en-US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Импорт данных после создания репликации не желателен.</a:t>
            </a: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ru-RU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Панель управления  - Администрирование - Службы. Проверить, чтобы агент был запущен.  Тип запуска: Автоматический.</a:t>
            </a:r>
          </a:p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ru-RU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По адресу </a:t>
            </a:r>
            <a:r>
              <a:rPr lang="en-US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C:\Program Files\Microsoft SQL Server\MSSQL10_50.MSSQLSERVER\MSSQL\</a:t>
            </a:r>
            <a:r>
              <a:rPr lang="ru-RU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задать максимальные права на папку </a:t>
            </a:r>
            <a:r>
              <a:rPr lang="en-US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“</a:t>
            </a:r>
            <a:r>
              <a:rPr lang="en-US" sz="1800" spc="0" dirty="0" err="1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repldata</a:t>
            </a:r>
            <a:r>
              <a:rPr lang="en-US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”</a:t>
            </a:r>
            <a:r>
              <a:rPr lang="ru-RU" sz="1800" spc="0" dirty="0">
                <a:solidFill>
                  <a:srgbClr val="2F2B20"/>
                </a:solidFill>
                <a:latin typeface="Calibri"/>
                <a:ea typeface="+mn-ea"/>
                <a:cs typeface="+mn-cs"/>
              </a:rPr>
              <a:t> для пользователя, с которым запускается агент.</a:t>
            </a:r>
            <a:endParaRPr lang="en-US" sz="1800" spc="0" dirty="0">
              <a:solidFill>
                <a:srgbClr val="2F2B20"/>
              </a:solidFill>
              <a:latin typeface="Calibri"/>
              <a:ea typeface="+mn-ea"/>
              <a:cs typeface="+mn-cs"/>
            </a:endParaRPr>
          </a:p>
          <a:p>
            <a:pPr lvl="0">
              <a:spcBef>
                <a:spcPts val="0"/>
              </a:spcBef>
            </a:pPr>
            <a:endParaRPr lang="ru-RU" sz="1800" b="1" spc="0" dirty="0">
              <a:solidFill>
                <a:srgbClr val="2F2B2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53208" y="44624"/>
            <a:ext cx="73112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bg-BG" sz="2000" b="1" spc="0" dirty="0">
                <a:solidFill>
                  <a:srgbClr val="2F2B20"/>
                </a:solidFill>
                <a:latin typeface="Calibri"/>
              </a:rPr>
              <a:t>Настройка </a:t>
            </a:r>
            <a:r>
              <a:rPr lang="bg-BG" sz="2000" b="1" spc="0" dirty="0" err="1">
                <a:solidFill>
                  <a:srgbClr val="2F2B20"/>
                </a:solidFill>
                <a:latin typeface="Calibri"/>
              </a:rPr>
              <a:t>репликаци</a:t>
            </a:r>
            <a:r>
              <a:rPr lang="ru-RU" sz="2000" b="1" spc="0" dirty="0">
                <a:solidFill>
                  <a:srgbClr val="2F2B20"/>
                </a:solidFill>
                <a:latin typeface="Calibri"/>
              </a:rPr>
              <a:t>и</a:t>
            </a:r>
            <a:r>
              <a:rPr lang="bg-BG" sz="2000" b="1" spc="0" dirty="0">
                <a:solidFill>
                  <a:srgbClr val="2F2B20"/>
                </a:solidFill>
                <a:latin typeface="Calibri"/>
              </a:rPr>
              <a:t> на </a:t>
            </a:r>
            <a:r>
              <a:rPr lang="en-US" sz="2000" b="1" spc="0" dirty="0">
                <a:solidFill>
                  <a:srgbClr val="2F2B20"/>
                </a:solidFill>
                <a:latin typeface="Calibri"/>
              </a:rPr>
              <a:t>Microsoft SQL Server 2008 R2 </a:t>
            </a:r>
            <a:r>
              <a:rPr lang="en-US" sz="2000" b="1" spc="0" dirty="0" smtClean="0">
                <a:solidFill>
                  <a:srgbClr val="2F2B20"/>
                </a:solidFill>
                <a:latin typeface="Calibri"/>
              </a:rPr>
              <a:t>Standard</a:t>
            </a:r>
            <a:endParaRPr lang="en-US" sz="2000" b="1" spc="0" dirty="0">
              <a:solidFill>
                <a:srgbClr val="2F2B2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802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Паблишер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. С помощью “SQL 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Server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Management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Studio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” создаем на сервере пользователя с паролем, который будет использоваться для репликации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412775"/>
            <a:ext cx="7558246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секции </a:t>
            </a:r>
            <a:r>
              <a:rPr lang="en-US" sz="1600" dirty="0"/>
              <a:t>“</a:t>
            </a:r>
            <a:r>
              <a:rPr lang="ru-RU" sz="1600" dirty="0" err="1"/>
              <a:t>Security</a:t>
            </a:r>
            <a:r>
              <a:rPr lang="ru-RU" sz="1600" dirty="0"/>
              <a:t>” - </a:t>
            </a:r>
            <a:r>
              <a:rPr lang="en-US" sz="1600" dirty="0"/>
              <a:t>“</a:t>
            </a:r>
            <a:r>
              <a:rPr lang="ru-RU" sz="1600" dirty="0" err="1"/>
              <a:t>Logins</a:t>
            </a:r>
            <a:r>
              <a:rPr lang="ru-RU" sz="1600" dirty="0"/>
              <a:t>” - </a:t>
            </a:r>
            <a:r>
              <a:rPr lang="en-US" sz="1600" dirty="0"/>
              <a:t>“</a:t>
            </a:r>
            <a:r>
              <a:rPr lang="ru-RU" sz="1600" dirty="0" err="1"/>
              <a:t>New</a:t>
            </a:r>
            <a:r>
              <a:rPr lang="ru-RU" sz="1600" dirty="0"/>
              <a:t> </a:t>
            </a:r>
            <a:r>
              <a:rPr lang="ru-RU" sz="1600" dirty="0" err="1"/>
              <a:t>login</a:t>
            </a:r>
            <a:r>
              <a:rPr lang="ru-RU" sz="1600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xmlns="" val="2811051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Создание на сервере пользователя с паролем, который будет использоваться для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924" y="1412775"/>
            <a:ext cx="5326151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В секции </a:t>
            </a:r>
            <a:r>
              <a:rPr lang="en-US" sz="1600" dirty="0"/>
              <a:t>General </a:t>
            </a:r>
            <a:r>
              <a:rPr lang="ru-RU" sz="1600" dirty="0"/>
              <a:t>вводим имя, </a:t>
            </a:r>
            <a:r>
              <a:rPr lang="bg-BG" sz="1600" dirty="0" err="1"/>
              <a:t>выбираем</a:t>
            </a:r>
            <a:r>
              <a:rPr lang="bg-BG" sz="1600" dirty="0"/>
              <a:t> “SQL </a:t>
            </a:r>
            <a:r>
              <a:rPr lang="bg-BG" sz="1600" dirty="0" err="1"/>
              <a:t>server</a:t>
            </a:r>
            <a:r>
              <a:rPr lang="bg-BG" sz="1600" dirty="0"/>
              <a:t> </a:t>
            </a:r>
            <a:r>
              <a:rPr lang="bg-BG" sz="1600" dirty="0" err="1"/>
              <a:t>authentication</a:t>
            </a:r>
            <a:r>
              <a:rPr lang="bg-BG" sz="1600" dirty="0"/>
              <a:t>”, </a:t>
            </a:r>
            <a:r>
              <a:rPr lang="bg-BG" sz="1600" dirty="0" err="1"/>
              <a:t>задаем</a:t>
            </a:r>
            <a:r>
              <a:rPr lang="bg-BG" sz="1600" dirty="0"/>
              <a:t> </a:t>
            </a:r>
            <a:r>
              <a:rPr lang="bg-BG" sz="1600" dirty="0" err="1"/>
              <a:t>пароль</a:t>
            </a:r>
            <a:r>
              <a:rPr lang="bg-BG" sz="1600" dirty="0"/>
              <a:t>, </a:t>
            </a:r>
            <a:r>
              <a:rPr lang="bg-BG" sz="1600" dirty="0" err="1"/>
              <a:t>включаем</a:t>
            </a:r>
            <a:r>
              <a:rPr lang="bg-BG" sz="1600" dirty="0"/>
              <a:t> </a:t>
            </a:r>
            <a:r>
              <a:rPr lang="en-US" sz="1600" dirty="0"/>
              <a:t>“Enforce password policy”</a:t>
            </a:r>
            <a:r>
              <a:rPr lang="bg-BG" sz="1600" dirty="0"/>
              <a:t> и </a:t>
            </a:r>
            <a:r>
              <a:rPr lang="bg-BG" sz="1600" dirty="0" err="1"/>
              <a:t>отключаем</a:t>
            </a:r>
            <a:r>
              <a:rPr lang="bg-BG" sz="1600" dirty="0"/>
              <a:t> </a:t>
            </a:r>
            <a:r>
              <a:rPr lang="en-US" sz="1600" dirty="0"/>
              <a:t>“Enforce password expiration”</a:t>
            </a:r>
            <a:r>
              <a:rPr lang="bg-BG" sz="1600" dirty="0"/>
              <a:t> и “</a:t>
            </a:r>
            <a:r>
              <a:rPr lang="en-US" sz="1600" dirty="0"/>
              <a:t>User must change password at next login</a:t>
            </a:r>
            <a:r>
              <a:rPr lang="bg-BG" sz="1600" dirty="0"/>
              <a:t>”. </a:t>
            </a:r>
            <a:r>
              <a:rPr lang="en-US" sz="1600" dirty="0"/>
              <a:t>Default database -</a:t>
            </a:r>
            <a:r>
              <a:rPr lang="ru-RU" sz="1600" dirty="0"/>
              <a:t> </a:t>
            </a:r>
            <a:r>
              <a:rPr lang="uk-UA" sz="1600" dirty="0"/>
              <a:t>“</a:t>
            </a:r>
            <a:r>
              <a:rPr lang="en-US" sz="1600" dirty="0"/>
              <a:t>master</a:t>
            </a:r>
            <a:r>
              <a:rPr lang="uk-UA" sz="1600" dirty="0"/>
              <a:t>”</a:t>
            </a:r>
            <a:r>
              <a:rPr lang="en-US" sz="1600" dirty="0"/>
              <a:t>, Default language -“English”</a:t>
            </a:r>
            <a:r>
              <a:rPr lang="bg-BG" sz="1600" dirty="0"/>
              <a:t> </a:t>
            </a:r>
            <a:r>
              <a:rPr lang="bg-BG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429066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Создание на сервере пользователя с паролем, который будет использоваться для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924" y="1412775"/>
            <a:ext cx="5326151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В секции </a:t>
            </a:r>
            <a:r>
              <a:rPr lang="en-US" sz="1600" dirty="0"/>
              <a:t>Server Roles </a:t>
            </a:r>
            <a:r>
              <a:rPr lang="bg-BG" sz="1600" dirty="0" err="1"/>
              <a:t>выбираем</a:t>
            </a:r>
            <a:r>
              <a:rPr lang="bg-BG" sz="1600" dirty="0"/>
              <a:t> “</a:t>
            </a:r>
            <a:r>
              <a:rPr lang="en-US" sz="1600" dirty="0" err="1"/>
              <a:t>Sysadmin</a:t>
            </a:r>
            <a:r>
              <a:rPr lang="bg-BG" sz="1600" dirty="0" smtClean="0"/>
              <a:t>”.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500943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Подписчик. Создаем на сервере пользователя с паролем, который будет использоваться для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340767"/>
            <a:ext cx="7558246" cy="432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секции </a:t>
            </a:r>
            <a:r>
              <a:rPr lang="en-US" sz="1600" dirty="0"/>
              <a:t>“</a:t>
            </a:r>
            <a:r>
              <a:rPr lang="ru-RU" sz="1600" dirty="0" err="1"/>
              <a:t>Security</a:t>
            </a:r>
            <a:r>
              <a:rPr lang="ru-RU" sz="1600" dirty="0"/>
              <a:t>” - </a:t>
            </a:r>
            <a:r>
              <a:rPr lang="en-US" sz="1600" dirty="0"/>
              <a:t>“</a:t>
            </a:r>
            <a:r>
              <a:rPr lang="ru-RU" sz="1600" dirty="0" err="1"/>
              <a:t>Logins</a:t>
            </a:r>
            <a:r>
              <a:rPr lang="ru-RU" sz="1600" dirty="0"/>
              <a:t>” - </a:t>
            </a:r>
            <a:r>
              <a:rPr lang="en-US" sz="1600" dirty="0"/>
              <a:t>“</a:t>
            </a:r>
            <a:r>
              <a:rPr lang="ru-RU" sz="1600" dirty="0" err="1"/>
              <a:t>New</a:t>
            </a:r>
            <a:r>
              <a:rPr lang="ru-RU" sz="1600" dirty="0"/>
              <a:t> </a:t>
            </a:r>
            <a:r>
              <a:rPr lang="ru-RU" sz="1600" dirty="0" err="1"/>
              <a:t>login</a:t>
            </a:r>
            <a:r>
              <a:rPr lang="ru-RU" sz="1600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xmlns="" val="2143408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>
                <a:solidFill>
                  <a:schemeClr val="tx1"/>
                </a:solidFill>
                <a:latin typeface="+mn-lt"/>
              </a:rPr>
              <a:t>6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Создание на сервере пользователя с паролем, который будет использоваться для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924" y="1412775"/>
            <a:ext cx="5326151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В секции </a:t>
            </a:r>
            <a:r>
              <a:rPr lang="en-US" sz="1600" dirty="0"/>
              <a:t>General </a:t>
            </a:r>
            <a:r>
              <a:rPr lang="ru-RU" sz="1600" dirty="0"/>
              <a:t>вводим имя, </a:t>
            </a:r>
            <a:r>
              <a:rPr lang="bg-BG" sz="1600" dirty="0" err="1"/>
              <a:t>выбираем</a:t>
            </a:r>
            <a:r>
              <a:rPr lang="bg-BG" sz="1600" dirty="0"/>
              <a:t> “SQL </a:t>
            </a:r>
            <a:r>
              <a:rPr lang="bg-BG" sz="1600" dirty="0" err="1"/>
              <a:t>server</a:t>
            </a:r>
            <a:r>
              <a:rPr lang="bg-BG" sz="1600" dirty="0"/>
              <a:t> </a:t>
            </a:r>
            <a:r>
              <a:rPr lang="bg-BG" sz="1600" dirty="0" err="1"/>
              <a:t>authentication</a:t>
            </a:r>
            <a:r>
              <a:rPr lang="bg-BG" sz="1600" dirty="0"/>
              <a:t>”, </a:t>
            </a:r>
            <a:r>
              <a:rPr lang="bg-BG" sz="1600" dirty="0" err="1"/>
              <a:t>задаем</a:t>
            </a:r>
            <a:r>
              <a:rPr lang="bg-BG" sz="1600" dirty="0"/>
              <a:t> </a:t>
            </a:r>
            <a:r>
              <a:rPr lang="bg-BG" sz="1600" dirty="0" err="1"/>
              <a:t>пароль</a:t>
            </a:r>
            <a:r>
              <a:rPr lang="bg-BG" sz="1600" dirty="0"/>
              <a:t>, </a:t>
            </a:r>
            <a:r>
              <a:rPr lang="bg-BG" sz="1600" dirty="0" err="1"/>
              <a:t>включаем</a:t>
            </a:r>
            <a:r>
              <a:rPr lang="bg-BG" sz="1600" dirty="0"/>
              <a:t> </a:t>
            </a:r>
            <a:r>
              <a:rPr lang="en-US" sz="1600" dirty="0"/>
              <a:t>“Enforce password policy”</a:t>
            </a:r>
            <a:r>
              <a:rPr lang="bg-BG" sz="1600" dirty="0"/>
              <a:t> и </a:t>
            </a:r>
            <a:r>
              <a:rPr lang="bg-BG" sz="1600" dirty="0" err="1"/>
              <a:t>отключаем</a:t>
            </a:r>
            <a:r>
              <a:rPr lang="bg-BG" sz="1600" dirty="0"/>
              <a:t> </a:t>
            </a:r>
            <a:r>
              <a:rPr lang="en-US" sz="1600" dirty="0"/>
              <a:t>“Enforce password expiration”</a:t>
            </a:r>
            <a:r>
              <a:rPr lang="bg-BG" sz="1600" dirty="0"/>
              <a:t> и “</a:t>
            </a:r>
            <a:r>
              <a:rPr lang="en-US" sz="1600" dirty="0"/>
              <a:t>User must change password at next login</a:t>
            </a:r>
            <a:r>
              <a:rPr lang="bg-BG" sz="1600" dirty="0"/>
              <a:t>”. </a:t>
            </a:r>
            <a:r>
              <a:rPr lang="en-US" sz="1600" dirty="0"/>
              <a:t>Default database -</a:t>
            </a:r>
            <a:r>
              <a:rPr lang="ru-RU" sz="1600" dirty="0"/>
              <a:t> </a:t>
            </a:r>
            <a:r>
              <a:rPr lang="uk-UA" sz="1600" dirty="0"/>
              <a:t>“</a:t>
            </a:r>
            <a:r>
              <a:rPr lang="en-US" sz="1600" dirty="0"/>
              <a:t>master</a:t>
            </a:r>
            <a:r>
              <a:rPr lang="uk-UA" sz="1600" dirty="0"/>
              <a:t>”</a:t>
            </a:r>
            <a:r>
              <a:rPr lang="en-US" sz="1600" dirty="0"/>
              <a:t>, Default language -“English</a:t>
            </a:r>
            <a:r>
              <a:rPr lang="en-US" sz="1600" dirty="0" smtClean="0"/>
              <a:t>”</a:t>
            </a:r>
            <a:r>
              <a:rPr lang="ru-RU" sz="1600" dirty="0" smtClean="0"/>
              <a:t>.</a:t>
            </a:r>
            <a:r>
              <a:rPr lang="bg-BG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812119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7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Создание на сервере пользователя с паролем, который будет использоваться для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924" y="1412777"/>
            <a:ext cx="5326151" cy="424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816624"/>
            <a:ext cx="889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В секции </a:t>
            </a:r>
            <a:r>
              <a:rPr lang="en-US" sz="1600" dirty="0"/>
              <a:t>Server Roles </a:t>
            </a:r>
            <a:r>
              <a:rPr lang="bg-BG" sz="1600" dirty="0" err="1"/>
              <a:t>выбираем</a:t>
            </a:r>
            <a:r>
              <a:rPr lang="bg-BG" sz="1600" dirty="0"/>
              <a:t> “</a:t>
            </a:r>
            <a:r>
              <a:rPr lang="en-US" sz="1600" dirty="0"/>
              <a:t>Sysadmin</a:t>
            </a:r>
            <a:r>
              <a:rPr lang="bg-BG" sz="1600" dirty="0"/>
              <a:t>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253525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>
                <a:solidFill>
                  <a:schemeClr val="tx1"/>
                </a:solidFill>
                <a:latin typeface="+mn-lt"/>
              </a:rPr>
              <a:t>8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Отключаемся от 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412775"/>
            <a:ext cx="7558246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73023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9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 smtClean="0">
                <a:solidFill>
                  <a:schemeClr val="tx1"/>
                </a:solidFill>
                <a:latin typeface="+mn-lt"/>
              </a:rPr>
              <a:t>Паблишер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.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412775"/>
            <a:ext cx="7558246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578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В секции </a:t>
            </a:r>
            <a:r>
              <a:rPr lang="en-US" dirty="0" smtClean="0"/>
              <a:t>“Replication” </a:t>
            </a:r>
            <a:r>
              <a:rPr lang="ru-RU" dirty="0" smtClean="0"/>
              <a:t>-</a:t>
            </a:r>
            <a:r>
              <a:rPr lang="en-US" dirty="0" smtClean="0"/>
              <a:t>“Local Publications”</a:t>
            </a:r>
            <a:r>
              <a:rPr lang="bg-BG" dirty="0" smtClean="0"/>
              <a:t> </a:t>
            </a:r>
            <a:r>
              <a:rPr lang="en-US" dirty="0" smtClean="0"/>
              <a:t>-</a:t>
            </a:r>
            <a:r>
              <a:rPr lang="bg-BG" dirty="0" smtClean="0"/>
              <a:t> </a:t>
            </a:r>
            <a:r>
              <a:rPr lang="en-US" dirty="0" smtClean="0"/>
              <a:t>“New publication”</a:t>
            </a:r>
            <a:r>
              <a:rPr lang="bg-BG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61400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10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 smtClean="0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 smtClean="0">
                <a:solidFill>
                  <a:schemeClr val="tx1"/>
                </a:solidFill>
                <a:latin typeface="+mn-lt"/>
              </a:rPr>
              <a:t>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412775"/>
            <a:ext cx="4911336" cy="432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578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На </a:t>
            </a:r>
            <a:r>
              <a:rPr lang="bg-BG" dirty="0" err="1"/>
              <a:t>этом</a:t>
            </a:r>
            <a:r>
              <a:rPr lang="bg-BG" dirty="0"/>
              <a:t> </a:t>
            </a:r>
            <a:r>
              <a:rPr lang="bg-BG" dirty="0" err="1"/>
              <a:t>экране</a:t>
            </a:r>
            <a:r>
              <a:rPr lang="bg-BG" dirty="0"/>
              <a:t> </a:t>
            </a:r>
            <a:r>
              <a:rPr lang="bg-BG" dirty="0" err="1"/>
              <a:t>нажимаем</a:t>
            </a:r>
            <a:r>
              <a:rPr lang="bg-BG" dirty="0"/>
              <a:t> </a:t>
            </a:r>
            <a:r>
              <a:rPr lang="en-US" dirty="0"/>
              <a:t>“Next”</a:t>
            </a:r>
            <a:r>
              <a:rPr lang="ru-RU" dirty="0"/>
              <a:t>, ничего не меняя.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1293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514" y="5805264"/>
            <a:ext cx="8892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dirty="0" smtClean="0"/>
              <a:t>В секции </a:t>
            </a:r>
            <a:r>
              <a:rPr lang="en-US" sz="1500" dirty="0" smtClean="0"/>
              <a:t>Server Roles </a:t>
            </a:r>
            <a:r>
              <a:rPr lang="bg-BG" sz="1500" dirty="0" smtClean="0"/>
              <a:t>выбираем “</a:t>
            </a:r>
            <a:r>
              <a:rPr lang="en-US" sz="1500" dirty="0" smtClean="0"/>
              <a:t>Sysadmin</a:t>
            </a:r>
            <a:r>
              <a:rPr lang="bg-BG" sz="1500" dirty="0" smtClean="0"/>
              <a:t>”</a:t>
            </a:r>
            <a:r>
              <a:rPr lang="ru-RU" sz="1500" dirty="0"/>
              <a:t>.</a:t>
            </a:r>
            <a:endParaRPr lang="en-US" sz="1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55" y="620688"/>
            <a:ext cx="8870811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4.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на сервере пользователя с паролем, который будет использоваться для репликации.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4793529" cy="434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  <p:cxnSp>
        <p:nvCxnSpPr>
          <p:cNvPr id="15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11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Конфигурирование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дистрибьютора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40767"/>
            <a:ext cx="4946868" cy="439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578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На </a:t>
            </a:r>
            <a:r>
              <a:rPr lang="bg-BG" dirty="0" err="1"/>
              <a:t>этом</a:t>
            </a:r>
            <a:r>
              <a:rPr lang="bg-BG" dirty="0"/>
              <a:t> </a:t>
            </a:r>
            <a:r>
              <a:rPr lang="bg-BG" dirty="0" err="1"/>
              <a:t>экране</a:t>
            </a:r>
            <a:r>
              <a:rPr lang="bg-BG" dirty="0"/>
              <a:t> </a:t>
            </a:r>
            <a:r>
              <a:rPr lang="bg-BG" dirty="0" err="1"/>
              <a:t>нажимаем</a:t>
            </a:r>
            <a:r>
              <a:rPr lang="bg-BG" dirty="0"/>
              <a:t> </a:t>
            </a:r>
            <a:r>
              <a:rPr lang="en-US" dirty="0"/>
              <a:t>“Next”</a:t>
            </a:r>
            <a:r>
              <a:rPr lang="ru-RU" dirty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623631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12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Конфигурирование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дистрибьютора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340767"/>
            <a:ext cx="4946050" cy="439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578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На </a:t>
            </a:r>
            <a:r>
              <a:rPr lang="bg-BG" dirty="0" err="1"/>
              <a:t>этом</a:t>
            </a:r>
            <a:r>
              <a:rPr lang="bg-BG" dirty="0"/>
              <a:t> </a:t>
            </a:r>
            <a:r>
              <a:rPr lang="bg-BG" dirty="0" err="1"/>
              <a:t>экране</a:t>
            </a:r>
            <a:r>
              <a:rPr lang="bg-BG" dirty="0"/>
              <a:t> </a:t>
            </a:r>
            <a:r>
              <a:rPr lang="bg-BG" dirty="0" err="1"/>
              <a:t>нажимаем</a:t>
            </a:r>
            <a:r>
              <a:rPr lang="bg-BG" dirty="0"/>
              <a:t> </a:t>
            </a:r>
            <a:r>
              <a:rPr lang="en-US" dirty="0"/>
              <a:t>“Next”</a:t>
            </a:r>
            <a:r>
              <a:rPr lang="ru-RU" dirty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3131222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13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412776"/>
            <a:ext cx="494687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578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Выбираем базу данных, которая будет использоваться для </a:t>
            </a:r>
            <a:r>
              <a:rPr lang="ru-RU" dirty="0" smtClean="0"/>
              <a:t>репликации.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1019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14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412775"/>
            <a:ext cx="4946868" cy="432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578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Тип репликации выбираем </a:t>
            </a:r>
            <a:r>
              <a:rPr lang="en-US" dirty="0"/>
              <a:t>“Merge publication”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0425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15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63" y="1412775"/>
            <a:ext cx="4946050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На </a:t>
            </a:r>
            <a:r>
              <a:rPr lang="bg-BG" sz="1600" dirty="0" err="1"/>
              <a:t>этом</a:t>
            </a:r>
            <a:r>
              <a:rPr lang="bg-BG" sz="1600" dirty="0"/>
              <a:t> </a:t>
            </a:r>
            <a:r>
              <a:rPr lang="bg-BG" sz="1600" dirty="0" err="1"/>
              <a:t>экране</a:t>
            </a:r>
            <a:r>
              <a:rPr lang="bg-BG" sz="1600" dirty="0"/>
              <a:t> </a:t>
            </a:r>
            <a:r>
              <a:rPr lang="bg-BG" sz="1600" dirty="0" err="1"/>
              <a:t>отмечаем</a:t>
            </a:r>
            <a:r>
              <a:rPr lang="bg-BG" sz="1600" dirty="0"/>
              <a:t> </a:t>
            </a:r>
            <a:r>
              <a:rPr lang="bg-BG" sz="1600" dirty="0" err="1"/>
              <a:t>какие</a:t>
            </a:r>
            <a:r>
              <a:rPr lang="bg-BG" sz="1600" dirty="0"/>
              <a:t> </a:t>
            </a:r>
            <a:r>
              <a:rPr lang="bg-BG" sz="1600" dirty="0" err="1"/>
              <a:t>сервера</a:t>
            </a:r>
            <a:r>
              <a:rPr lang="bg-BG" sz="1600" dirty="0"/>
              <a:t> </a:t>
            </a:r>
            <a:r>
              <a:rPr lang="bg-BG" sz="1600" dirty="0" err="1"/>
              <a:t>могут</a:t>
            </a:r>
            <a:r>
              <a:rPr lang="bg-BG" sz="1600" dirty="0"/>
              <a:t> </a:t>
            </a:r>
            <a:r>
              <a:rPr lang="bg-BG" sz="1600" dirty="0" err="1"/>
              <a:t>быть</a:t>
            </a:r>
            <a:r>
              <a:rPr lang="bg-BG" sz="1600" dirty="0"/>
              <a:t> </a:t>
            </a:r>
            <a:r>
              <a:rPr lang="bg-BG" sz="1600" dirty="0" err="1"/>
              <a:t>подписчиками</a:t>
            </a:r>
            <a:r>
              <a:rPr lang="bg-BG" sz="1600" dirty="0"/>
              <a:t> </a:t>
            </a:r>
            <a:r>
              <a:rPr lang="bg-BG" sz="1600" dirty="0" err="1"/>
              <a:t>для</a:t>
            </a:r>
            <a:r>
              <a:rPr lang="bg-BG" sz="1600" dirty="0"/>
              <a:t> </a:t>
            </a:r>
            <a:r>
              <a:rPr lang="bg-BG" sz="1600" dirty="0" err="1"/>
              <a:t>этой</a:t>
            </a:r>
            <a:r>
              <a:rPr lang="bg-BG" sz="1600" dirty="0"/>
              <a:t> публикации. По </a:t>
            </a:r>
            <a:r>
              <a:rPr lang="bg-BG" sz="1600" dirty="0" err="1"/>
              <a:t>умолчанию</a:t>
            </a:r>
            <a:r>
              <a:rPr lang="bg-BG" sz="1600" dirty="0"/>
              <a:t> </a:t>
            </a:r>
            <a:r>
              <a:rPr lang="bg-BG" sz="1600" dirty="0" err="1"/>
              <a:t>выбран</a:t>
            </a:r>
            <a:r>
              <a:rPr lang="bg-BG" sz="1600" dirty="0"/>
              <a:t> </a:t>
            </a:r>
            <a:r>
              <a:rPr lang="en-US" sz="1600" dirty="0"/>
              <a:t>SQL Server 2008</a:t>
            </a:r>
            <a:r>
              <a:rPr lang="bg-BG" sz="1600" dirty="0"/>
              <a:t>, </a:t>
            </a:r>
            <a:r>
              <a:rPr lang="bg-BG" sz="1600" dirty="0" err="1"/>
              <a:t>отметим</a:t>
            </a:r>
            <a:r>
              <a:rPr lang="bg-BG" sz="1600" dirty="0"/>
              <a:t> и </a:t>
            </a:r>
            <a:r>
              <a:rPr lang="en-US" sz="1600" dirty="0"/>
              <a:t> SQL Server 2005</a:t>
            </a:r>
            <a:r>
              <a:rPr lang="bg-BG" sz="1600" dirty="0"/>
              <a:t>, </a:t>
            </a:r>
            <a:r>
              <a:rPr lang="bg-BG" sz="1600" dirty="0" err="1"/>
              <a:t>для</a:t>
            </a:r>
            <a:r>
              <a:rPr lang="bg-BG" sz="1600" dirty="0"/>
              <a:t> </a:t>
            </a:r>
            <a:r>
              <a:rPr lang="bg-BG" sz="1600" dirty="0" err="1"/>
              <a:t>того</a:t>
            </a:r>
            <a:r>
              <a:rPr lang="bg-BG" sz="1600" dirty="0"/>
              <a:t> </a:t>
            </a:r>
            <a:r>
              <a:rPr lang="bg-BG" sz="1600" dirty="0" err="1"/>
              <a:t>чтобы</a:t>
            </a:r>
            <a:r>
              <a:rPr lang="bg-BG" sz="1600" dirty="0"/>
              <a:t> </a:t>
            </a:r>
            <a:r>
              <a:rPr lang="bg-BG" sz="1600" dirty="0" err="1"/>
              <a:t>можно</a:t>
            </a:r>
            <a:r>
              <a:rPr lang="bg-BG" sz="1600" dirty="0"/>
              <a:t> </a:t>
            </a:r>
            <a:r>
              <a:rPr lang="bg-BG" sz="1600" dirty="0" err="1"/>
              <a:t>было</a:t>
            </a:r>
            <a:r>
              <a:rPr lang="bg-BG" sz="1600" dirty="0"/>
              <a:t> </a:t>
            </a:r>
            <a:r>
              <a:rPr lang="bg-BG" sz="1600" dirty="0" err="1"/>
              <a:t>иметь</a:t>
            </a:r>
            <a:r>
              <a:rPr lang="bg-BG" sz="1600" dirty="0"/>
              <a:t> в публикации </a:t>
            </a:r>
            <a:r>
              <a:rPr lang="bg-BG" sz="1600" dirty="0" err="1"/>
              <a:t>подписчиков</a:t>
            </a:r>
            <a:r>
              <a:rPr lang="bg-BG" sz="1600" dirty="0"/>
              <a:t> </a:t>
            </a:r>
            <a:r>
              <a:rPr lang="bg-BG" sz="1600" dirty="0" err="1"/>
              <a:t>со</a:t>
            </a:r>
            <a:r>
              <a:rPr lang="bg-BG" sz="1600" dirty="0"/>
              <a:t> </a:t>
            </a:r>
            <a:r>
              <a:rPr lang="bg-BG" sz="1600" dirty="0" err="1"/>
              <a:t>слабыми</a:t>
            </a:r>
            <a:r>
              <a:rPr lang="bg-BG" sz="1600" dirty="0"/>
              <a:t> </a:t>
            </a:r>
            <a:r>
              <a:rPr lang="bg-BG" sz="1600" dirty="0" err="1"/>
              <a:t>компьютерами</a:t>
            </a:r>
            <a:r>
              <a:rPr lang="bg-BG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797082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16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412775"/>
            <a:ext cx="4946868" cy="432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err="1"/>
              <a:t>Отмечаем</a:t>
            </a:r>
            <a:r>
              <a:rPr lang="bg-BG" sz="1600" dirty="0"/>
              <a:t> все </a:t>
            </a:r>
            <a:r>
              <a:rPr lang="bg-BG" sz="1600" dirty="0" err="1"/>
              <a:t>таблицы</a:t>
            </a:r>
            <a:r>
              <a:rPr lang="bg-BG" sz="1600" dirty="0"/>
              <a:t> в </a:t>
            </a:r>
            <a:r>
              <a:rPr lang="bg-BG" sz="1600" dirty="0" err="1"/>
              <a:t>базе</a:t>
            </a:r>
            <a:r>
              <a:rPr lang="bg-BG" sz="1600" dirty="0"/>
              <a:t> </a:t>
            </a:r>
            <a:r>
              <a:rPr lang="bg-BG" sz="1600" dirty="0" err="1"/>
              <a:t>данных</a:t>
            </a:r>
            <a:r>
              <a:rPr lang="bg-BG" sz="1600" dirty="0"/>
              <a:t>, </a:t>
            </a:r>
            <a:r>
              <a:rPr lang="bg-BG" sz="1600" dirty="0" err="1"/>
              <a:t>которая</a:t>
            </a:r>
            <a:r>
              <a:rPr lang="bg-BG" sz="1600" dirty="0"/>
              <a:t> </a:t>
            </a:r>
            <a:r>
              <a:rPr lang="bg-BG" sz="1600" dirty="0" err="1"/>
              <a:t>реплицируется</a:t>
            </a:r>
            <a:r>
              <a:rPr lang="bg-BG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4517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17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40767"/>
            <a:ext cx="4946868" cy="439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err="1"/>
              <a:t>Галочки</a:t>
            </a:r>
            <a:r>
              <a:rPr lang="bg-BG" sz="1600" dirty="0"/>
              <a:t> не </a:t>
            </a:r>
            <a:r>
              <a:rPr lang="bg-BG" sz="1600" dirty="0" err="1"/>
              <a:t>ставим</a:t>
            </a:r>
            <a:r>
              <a:rPr lang="bg-BG" sz="1600" dirty="0"/>
              <a:t>. </a:t>
            </a:r>
            <a:r>
              <a:rPr lang="bg-BG" sz="1600" dirty="0" err="1"/>
              <a:t>Для</a:t>
            </a:r>
            <a:r>
              <a:rPr lang="bg-BG" sz="1600" dirty="0"/>
              <a:t> </a:t>
            </a:r>
            <a:r>
              <a:rPr lang="bg-BG" sz="1600" dirty="0" err="1"/>
              <a:t>каждой</a:t>
            </a:r>
            <a:r>
              <a:rPr lang="bg-BG" sz="1600" dirty="0"/>
              <a:t> </a:t>
            </a:r>
            <a:r>
              <a:rPr lang="bg-BG" sz="1600" dirty="0" err="1"/>
              <a:t>таблицы</a:t>
            </a:r>
            <a:r>
              <a:rPr lang="bg-BG" sz="1600" dirty="0"/>
              <a:t> </a:t>
            </a:r>
            <a:r>
              <a:rPr lang="bg-BG" sz="1600" dirty="0" err="1"/>
              <a:t>нажимаем</a:t>
            </a:r>
            <a:r>
              <a:rPr lang="bg-BG" sz="1600" dirty="0"/>
              <a:t> </a:t>
            </a:r>
            <a:r>
              <a:rPr lang="en-US" sz="1600" dirty="0"/>
              <a:t>Article Properties</a:t>
            </a:r>
            <a:r>
              <a:rPr lang="bg-BG" sz="1600" dirty="0"/>
              <a:t> </a:t>
            </a:r>
            <a:r>
              <a:rPr lang="en-US" sz="1600" dirty="0"/>
              <a:t>- Set Properties of Highlighted Table Article</a:t>
            </a:r>
            <a:r>
              <a:rPr lang="ru-RU" sz="1600" dirty="0"/>
              <a:t>, где правим дополнительные параметры.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xmlns="" val="3513311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18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7238" y="1412775"/>
            <a:ext cx="4209524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Увеличиваем значение </a:t>
            </a:r>
            <a:r>
              <a:rPr lang="en-US" sz="1600" dirty="0"/>
              <a:t>“Publisher range size” </a:t>
            </a:r>
            <a:r>
              <a:rPr lang="bg-BG" sz="1600" dirty="0"/>
              <a:t>и </a:t>
            </a:r>
            <a:r>
              <a:rPr lang="en-US" sz="1600" dirty="0"/>
              <a:t>“Subscriber range size”</a:t>
            </a:r>
            <a:r>
              <a:rPr lang="ru-RU" sz="1600" dirty="0"/>
              <a:t> до 1</a:t>
            </a:r>
            <a:r>
              <a:rPr lang="en-US" sz="1600" dirty="0"/>
              <a:t>0</a:t>
            </a:r>
            <a:r>
              <a:rPr lang="ru-RU" sz="1600" dirty="0"/>
              <a:t> миллионов.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xmlns="" val="319518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19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33987"/>
            <a:ext cx="4946868" cy="422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На </a:t>
            </a:r>
            <a:r>
              <a:rPr lang="bg-BG" sz="1600" dirty="0" err="1"/>
              <a:t>этом</a:t>
            </a:r>
            <a:r>
              <a:rPr lang="bg-BG" sz="1600" dirty="0"/>
              <a:t> </a:t>
            </a:r>
            <a:r>
              <a:rPr lang="bg-BG" sz="1600" dirty="0" err="1"/>
              <a:t>экране</a:t>
            </a:r>
            <a:r>
              <a:rPr lang="bg-BG" sz="1600" dirty="0"/>
              <a:t> </a:t>
            </a:r>
            <a:r>
              <a:rPr lang="bg-BG" sz="1600" dirty="0" err="1"/>
              <a:t>нажимаем</a:t>
            </a:r>
            <a:r>
              <a:rPr lang="bg-BG" sz="1600" dirty="0"/>
              <a:t> </a:t>
            </a:r>
            <a:r>
              <a:rPr lang="en-US" sz="1600" dirty="0"/>
              <a:t>“Next”</a:t>
            </a:r>
            <a:r>
              <a:rPr lang="ru-RU" sz="1600" dirty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031716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20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30686"/>
            <a:ext cx="4946868" cy="423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На </a:t>
            </a:r>
            <a:r>
              <a:rPr lang="bg-BG" sz="1600" dirty="0" err="1"/>
              <a:t>этом</a:t>
            </a:r>
            <a:r>
              <a:rPr lang="bg-BG" sz="1600" dirty="0"/>
              <a:t> </a:t>
            </a:r>
            <a:r>
              <a:rPr lang="bg-BG" sz="1600" dirty="0" err="1"/>
              <a:t>экране</a:t>
            </a:r>
            <a:r>
              <a:rPr lang="bg-BG" sz="1600" dirty="0"/>
              <a:t> </a:t>
            </a:r>
            <a:r>
              <a:rPr lang="bg-BG" sz="1600" dirty="0" err="1"/>
              <a:t>нажимаем</a:t>
            </a:r>
            <a:r>
              <a:rPr lang="bg-BG" sz="1600" dirty="0"/>
              <a:t> </a:t>
            </a:r>
            <a:r>
              <a:rPr lang="en-US" sz="1600" dirty="0"/>
              <a:t>“Next”</a:t>
            </a:r>
            <a:r>
              <a:rPr lang="ru-RU" sz="1600" dirty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215957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733256"/>
            <a:ext cx="88204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В секции </a:t>
            </a:r>
            <a:r>
              <a:rPr lang="en-US" sz="1500" dirty="0" smtClean="0"/>
              <a:t>“</a:t>
            </a:r>
            <a:r>
              <a:rPr lang="ru-RU" sz="1500" dirty="0" err="1" smtClean="0"/>
              <a:t>Security</a:t>
            </a:r>
            <a:r>
              <a:rPr lang="ru-RU" sz="1500" dirty="0" smtClean="0"/>
              <a:t>” - </a:t>
            </a:r>
            <a:r>
              <a:rPr lang="en-US" sz="1500" dirty="0" smtClean="0"/>
              <a:t>“</a:t>
            </a:r>
            <a:r>
              <a:rPr lang="ru-RU" sz="1500" dirty="0" err="1" smtClean="0"/>
              <a:t>Logins</a:t>
            </a:r>
            <a:r>
              <a:rPr lang="ru-RU" sz="1500" dirty="0" smtClean="0"/>
              <a:t>” - </a:t>
            </a:r>
            <a:r>
              <a:rPr lang="en-US" sz="1500" dirty="0" smtClean="0"/>
              <a:t>“</a:t>
            </a:r>
            <a:r>
              <a:rPr lang="ru-RU" sz="1500" dirty="0" err="1" smtClean="0"/>
              <a:t>New</a:t>
            </a:r>
            <a:r>
              <a:rPr lang="ru-RU" sz="1500" dirty="0" smtClean="0"/>
              <a:t> </a:t>
            </a:r>
            <a:r>
              <a:rPr lang="ru-RU" sz="1500" dirty="0" err="1" smtClean="0"/>
              <a:t>login</a:t>
            </a:r>
            <a:r>
              <a:rPr lang="ru-RU" sz="1500" dirty="0" smtClean="0"/>
              <a:t>”.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51" y="620688"/>
            <a:ext cx="8868549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5.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Подписчик. Создаем на сервере пользователя с паролем, который будет использоваться для репликации.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14723"/>
            <a:ext cx="6809557" cy="434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21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33599"/>
            <a:ext cx="4946868" cy="4227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На </a:t>
            </a:r>
            <a:r>
              <a:rPr lang="bg-BG" sz="1600" dirty="0" err="1"/>
              <a:t>этом</a:t>
            </a:r>
            <a:r>
              <a:rPr lang="bg-BG" sz="1600" dirty="0"/>
              <a:t> </a:t>
            </a:r>
            <a:r>
              <a:rPr lang="bg-BG" sz="1600" dirty="0" err="1"/>
              <a:t>экране</a:t>
            </a:r>
            <a:r>
              <a:rPr lang="bg-BG" sz="1600" dirty="0"/>
              <a:t> </a:t>
            </a:r>
            <a:r>
              <a:rPr lang="bg-BG" sz="1600" dirty="0" err="1"/>
              <a:t>нажимаем</a:t>
            </a:r>
            <a:r>
              <a:rPr lang="bg-BG" sz="1600" dirty="0"/>
              <a:t> </a:t>
            </a:r>
            <a:r>
              <a:rPr lang="en-US" sz="1600" dirty="0"/>
              <a:t>“Next”</a:t>
            </a:r>
            <a:r>
              <a:rPr lang="ru-RU" sz="1600" dirty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3671496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22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33987"/>
            <a:ext cx="4946868" cy="422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С </a:t>
            </a:r>
            <a:r>
              <a:rPr lang="bg-BG" sz="1600" dirty="0" err="1"/>
              <a:t>помощью</a:t>
            </a:r>
            <a:r>
              <a:rPr lang="bg-BG" sz="1600" dirty="0"/>
              <a:t> </a:t>
            </a:r>
            <a:r>
              <a:rPr lang="bg-BG" sz="1600" dirty="0" err="1"/>
              <a:t>кнопки</a:t>
            </a:r>
            <a:r>
              <a:rPr lang="bg-BG" sz="1600" dirty="0"/>
              <a:t> </a:t>
            </a:r>
            <a:r>
              <a:rPr lang="en-US" sz="1600" dirty="0"/>
              <a:t>Security Settings</a:t>
            </a:r>
            <a:r>
              <a:rPr lang="bg-BG" sz="1600" dirty="0"/>
              <a:t> </a:t>
            </a:r>
            <a:r>
              <a:rPr lang="bg-BG" sz="1600" dirty="0" err="1"/>
              <a:t>указываем</a:t>
            </a:r>
            <a:r>
              <a:rPr lang="bg-BG" sz="1600" dirty="0"/>
              <a:t> </a:t>
            </a:r>
            <a:r>
              <a:rPr lang="bg-BG" sz="1600" dirty="0" err="1"/>
              <a:t>ранее</a:t>
            </a:r>
            <a:r>
              <a:rPr lang="bg-BG" sz="1600" dirty="0"/>
              <a:t> </a:t>
            </a:r>
            <a:r>
              <a:rPr lang="bg-BG" sz="1600" dirty="0" err="1"/>
              <a:t>созданного</a:t>
            </a:r>
            <a:r>
              <a:rPr lang="bg-BG" sz="1600" dirty="0"/>
              <a:t> </a:t>
            </a:r>
            <a:r>
              <a:rPr lang="bg-BG" sz="1600" dirty="0" err="1"/>
              <a:t>пользователя</a:t>
            </a:r>
            <a:r>
              <a:rPr lang="bg-BG" sz="1600" dirty="0"/>
              <a:t>, </a:t>
            </a:r>
            <a:r>
              <a:rPr lang="bg-BG" sz="1600" dirty="0" err="1"/>
              <a:t>который</a:t>
            </a:r>
            <a:r>
              <a:rPr lang="bg-BG" sz="1600" dirty="0"/>
              <a:t> </a:t>
            </a:r>
            <a:r>
              <a:rPr lang="bg-BG" sz="1600" dirty="0" err="1"/>
              <a:t>будет</a:t>
            </a:r>
            <a:r>
              <a:rPr lang="bg-BG" sz="1600" dirty="0"/>
              <a:t> </a:t>
            </a:r>
            <a:r>
              <a:rPr lang="bg-BG" sz="1600" dirty="0" err="1"/>
              <a:t>использоваться</a:t>
            </a:r>
            <a:r>
              <a:rPr lang="bg-BG" sz="1600" dirty="0"/>
              <a:t> </a:t>
            </a:r>
            <a:r>
              <a:rPr lang="en-US" sz="1600" dirty="0"/>
              <a:t>Snapshot Agent</a:t>
            </a:r>
            <a:r>
              <a:rPr lang="ru-RU" sz="1600" dirty="0"/>
              <a:t>-</a:t>
            </a:r>
            <a:r>
              <a:rPr lang="bg-BG" sz="1600" dirty="0" smtClean="0"/>
              <a:t>ом.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08594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23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412777"/>
            <a:ext cx="5318717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Выбираем </a:t>
            </a:r>
            <a:r>
              <a:rPr lang="bg-BG" sz="1600" dirty="0"/>
              <a:t>“</a:t>
            </a:r>
            <a:r>
              <a:rPr lang="bg-BG" sz="1600" dirty="0" err="1"/>
              <a:t>Run</a:t>
            </a:r>
            <a:r>
              <a:rPr lang="bg-BG" sz="1600" dirty="0"/>
              <a:t> </a:t>
            </a:r>
            <a:r>
              <a:rPr lang="bg-BG" sz="1600" dirty="0" err="1"/>
              <a:t>under</a:t>
            </a:r>
            <a:r>
              <a:rPr lang="bg-BG" sz="1600" dirty="0"/>
              <a:t> </a:t>
            </a:r>
            <a:r>
              <a:rPr lang="bg-BG" sz="1600" dirty="0" err="1"/>
              <a:t>the</a:t>
            </a:r>
            <a:r>
              <a:rPr lang="bg-BG" sz="1600" dirty="0"/>
              <a:t> SQL Server </a:t>
            </a:r>
            <a:r>
              <a:rPr lang="bg-BG" sz="1600" dirty="0" err="1"/>
              <a:t>Agent</a:t>
            </a:r>
            <a:r>
              <a:rPr lang="bg-BG" sz="1600" dirty="0"/>
              <a:t> </a:t>
            </a:r>
            <a:r>
              <a:rPr lang="bg-BG" sz="1600" dirty="0" err="1"/>
              <a:t>service</a:t>
            </a:r>
            <a:r>
              <a:rPr lang="bg-BG" sz="1600" dirty="0"/>
              <a:t> </a:t>
            </a:r>
            <a:r>
              <a:rPr lang="bg-BG" sz="1600" dirty="0" err="1"/>
              <a:t>account</a:t>
            </a:r>
            <a:r>
              <a:rPr lang="bg-BG" sz="1600" dirty="0"/>
              <a:t>”, </a:t>
            </a:r>
            <a:r>
              <a:rPr lang="ru-RU" sz="1600" dirty="0"/>
              <a:t>и ниже </a:t>
            </a:r>
            <a:r>
              <a:rPr lang="bg-BG" sz="1600" dirty="0"/>
              <a:t>“Using the following SQL Server login”, после чего вводим логин и пароль созданного ранее пользователя (шаг  3</a:t>
            </a:r>
            <a:r>
              <a:rPr lang="bg-BG" sz="1600" dirty="0" smtClean="0"/>
              <a:t>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954960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24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340768"/>
            <a:ext cx="49468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На </a:t>
            </a:r>
            <a:r>
              <a:rPr lang="bg-BG" sz="1600" dirty="0" err="1"/>
              <a:t>этом</a:t>
            </a:r>
            <a:r>
              <a:rPr lang="bg-BG" sz="1600" dirty="0"/>
              <a:t> </a:t>
            </a:r>
            <a:r>
              <a:rPr lang="bg-BG" sz="1600" dirty="0" err="1"/>
              <a:t>экране</a:t>
            </a:r>
            <a:r>
              <a:rPr lang="bg-BG" sz="1600" dirty="0"/>
              <a:t> </a:t>
            </a:r>
            <a:r>
              <a:rPr lang="bg-BG" sz="1600" dirty="0" err="1"/>
              <a:t>нажимаем</a:t>
            </a:r>
            <a:r>
              <a:rPr lang="bg-BG" sz="1600" dirty="0"/>
              <a:t> </a:t>
            </a:r>
            <a:r>
              <a:rPr lang="en-US" sz="1600" dirty="0"/>
              <a:t>“Next”</a:t>
            </a:r>
            <a:r>
              <a:rPr lang="ru-RU" sz="1600" dirty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1178332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25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01172"/>
            <a:ext cx="4946050" cy="433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Задаем имя репликации. Например </a:t>
            </a:r>
            <a:r>
              <a:rPr lang="ru-RU" sz="1600" dirty="0" err="1"/>
              <a:t>имя_базы_</a:t>
            </a:r>
            <a:r>
              <a:rPr lang="en-US" sz="1600" dirty="0" smtClean="0"/>
              <a:t>pub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822899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26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публикации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33987"/>
            <a:ext cx="4946868" cy="422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В </a:t>
            </a:r>
            <a:r>
              <a:rPr lang="bg-BG" sz="1600" dirty="0" err="1"/>
              <a:t>случае</a:t>
            </a:r>
            <a:r>
              <a:rPr lang="bg-BG" sz="1600" dirty="0"/>
              <a:t> </a:t>
            </a:r>
            <a:r>
              <a:rPr lang="bg-BG" sz="1600" dirty="0" err="1"/>
              <a:t>отсутствии</a:t>
            </a:r>
            <a:r>
              <a:rPr lang="bg-BG" sz="1600" dirty="0"/>
              <a:t> </a:t>
            </a:r>
            <a:r>
              <a:rPr lang="bg-BG" sz="1600" dirty="0" err="1"/>
              <a:t>ошибок</a:t>
            </a:r>
            <a:r>
              <a:rPr lang="bg-BG" sz="1600" dirty="0"/>
              <a:t> публикация </a:t>
            </a:r>
            <a:r>
              <a:rPr lang="bg-BG" sz="1600" dirty="0" err="1"/>
              <a:t>создается</a:t>
            </a:r>
            <a:r>
              <a:rPr lang="bg-BG" sz="1600" dirty="0"/>
              <a:t> успешно. Если есть ошибки - проверяйте с 1 </a:t>
            </a:r>
            <a:r>
              <a:rPr lang="bg-BG" sz="1600" dirty="0" smtClean="0"/>
              <a:t>шага.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261896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27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подписчика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Subscriber).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412776"/>
            <a:ext cx="755824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 </a:t>
            </a:r>
            <a:r>
              <a:rPr lang="bg-BG" sz="1600" dirty="0" err="1"/>
              <a:t>Создание</a:t>
            </a:r>
            <a:r>
              <a:rPr lang="bg-BG" sz="1600" dirty="0"/>
              <a:t> </a:t>
            </a:r>
            <a:r>
              <a:rPr lang="en-US" sz="1600" dirty="0"/>
              <a:t>Subscriber</a:t>
            </a:r>
            <a:r>
              <a:rPr lang="ru-RU" sz="1600" dirty="0"/>
              <a:t>-а происходит в секции </a:t>
            </a:r>
            <a:r>
              <a:rPr lang="bg-BG" sz="1600" dirty="0"/>
              <a:t>”</a:t>
            </a:r>
            <a:r>
              <a:rPr lang="en-US" sz="1600" dirty="0"/>
              <a:t>Replication</a:t>
            </a:r>
            <a:r>
              <a:rPr lang="bg-BG" sz="1600" dirty="0"/>
              <a:t>”</a:t>
            </a:r>
            <a:r>
              <a:rPr lang="en-US" sz="1600" dirty="0"/>
              <a:t> - </a:t>
            </a:r>
            <a:r>
              <a:rPr lang="bg-BG" sz="1600" dirty="0"/>
              <a:t>“</a:t>
            </a:r>
            <a:r>
              <a:rPr lang="en-US" sz="1600" dirty="0"/>
              <a:t>Local Publications</a:t>
            </a:r>
            <a:r>
              <a:rPr lang="bg-BG" sz="1600" dirty="0"/>
              <a:t>” </a:t>
            </a:r>
            <a:r>
              <a:rPr lang="en-US" sz="1600" dirty="0"/>
              <a:t>-</a:t>
            </a:r>
            <a:r>
              <a:rPr lang="bg-BG" sz="1600" dirty="0"/>
              <a:t> </a:t>
            </a:r>
            <a:r>
              <a:rPr lang="en-US" sz="1600" dirty="0"/>
              <a:t>“New subscriptions”.</a:t>
            </a:r>
          </a:p>
        </p:txBody>
      </p:sp>
    </p:spTree>
    <p:extLst>
      <p:ext uri="{BB962C8B-B14F-4D97-AF65-F5344CB8AC3E}">
        <p14:creationId xmlns:p14="http://schemas.microsoft.com/office/powerpoint/2010/main" xmlns="" val="4211294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28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 smtClean="0">
                <a:solidFill>
                  <a:schemeClr val="tx1"/>
                </a:solidFill>
                <a:latin typeface="+mn-lt"/>
              </a:rPr>
              <a:t>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33987"/>
            <a:ext cx="4946868" cy="422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На </a:t>
            </a:r>
            <a:r>
              <a:rPr lang="bg-BG" sz="1600" dirty="0" err="1"/>
              <a:t>этом</a:t>
            </a:r>
            <a:r>
              <a:rPr lang="bg-BG" sz="1600" dirty="0"/>
              <a:t> </a:t>
            </a:r>
            <a:r>
              <a:rPr lang="ru-RU" sz="1600" dirty="0"/>
              <a:t>э</a:t>
            </a:r>
            <a:r>
              <a:rPr lang="bg-BG" sz="1600" dirty="0" err="1"/>
              <a:t>кране</a:t>
            </a:r>
            <a:r>
              <a:rPr lang="bg-BG" sz="1600" dirty="0"/>
              <a:t> </a:t>
            </a:r>
            <a:r>
              <a:rPr lang="bg-BG" sz="1600" dirty="0" err="1"/>
              <a:t>нажимаем</a:t>
            </a:r>
            <a:r>
              <a:rPr lang="bg-BG" sz="1600" dirty="0"/>
              <a:t> </a:t>
            </a:r>
            <a:r>
              <a:rPr lang="en-US" sz="1600" dirty="0"/>
              <a:t>“Next”</a:t>
            </a:r>
            <a:r>
              <a:rPr lang="ru-RU" sz="1600" dirty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2240201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29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 smtClean="0">
                <a:solidFill>
                  <a:schemeClr val="tx1"/>
                </a:solidFill>
                <a:latin typeface="+mn-lt"/>
              </a:rPr>
              <a:t>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34739"/>
            <a:ext cx="4946050" cy="4226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Выбираем публикацию, для которой добавляется подписчик.</a:t>
            </a:r>
          </a:p>
        </p:txBody>
      </p:sp>
    </p:spTree>
    <p:extLst>
      <p:ext uri="{BB962C8B-B14F-4D97-AF65-F5344CB8AC3E}">
        <p14:creationId xmlns:p14="http://schemas.microsoft.com/office/powerpoint/2010/main" xmlns="" val="486304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30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 smtClean="0">
                <a:solidFill>
                  <a:schemeClr val="tx1"/>
                </a:solidFill>
                <a:latin typeface="+mn-lt"/>
              </a:rPr>
              <a:t>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34739"/>
            <a:ext cx="4946050" cy="422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На </a:t>
            </a:r>
            <a:r>
              <a:rPr lang="bg-BG" sz="1600" dirty="0" err="1"/>
              <a:t>этом</a:t>
            </a:r>
            <a:r>
              <a:rPr lang="bg-BG" sz="1600" dirty="0"/>
              <a:t> </a:t>
            </a:r>
            <a:r>
              <a:rPr lang="ru-RU" sz="1600" dirty="0"/>
              <a:t>э</a:t>
            </a:r>
            <a:r>
              <a:rPr lang="bg-BG" sz="1600" dirty="0" err="1"/>
              <a:t>кране</a:t>
            </a:r>
            <a:r>
              <a:rPr lang="bg-BG" sz="1600" dirty="0"/>
              <a:t> </a:t>
            </a:r>
            <a:r>
              <a:rPr lang="bg-BG" sz="1600" dirty="0" err="1"/>
              <a:t>нажимаем</a:t>
            </a:r>
            <a:r>
              <a:rPr lang="bg-BG" sz="1600" dirty="0"/>
              <a:t> </a:t>
            </a:r>
            <a:r>
              <a:rPr lang="en-US" sz="1600" dirty="0"/>
              <a:t>“Next”</a:t>
            </a:r>
            <a:r>
              <a:rPr lang="ru-RU" sz="1600" dirty="0"/>
              <a:t>, ничего не меняя.</a:t>
            </a:r>
          </a:p>
        </p:txBody>
      </p:sp>
    </p:spTree>
    <p:extLst>
      <p:ext uri="{BB962C8B-B14F-4D97-AF65-F5344CB8AC3E}">
        <p14:creationId xmlns:p14="http://schemas.microsoft.com/office/powerpoint/2010/main" xmlns="" val="3731339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640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dirty="0" smtClean="0"/>
              <a:t>В секции </a:t>
            </a:r>
            <a:r>
              <a:rPr lang="en-US" sz="1500" dirty="0" smtClean="0"/>
              <a:t>General </a:t>
            </a:r>
            <a:r>
              <a:rPr lang="ru-RU" sz="1500" dirty="0" smtClean="0"/>
              <a:t>вводим имя, </a:t>
            </a:r>
            <a:r>
              <a:rPr lang="bg-BG" sz="1500" dirty="0" smtClean="0"/>
              <a:t>выбираем “SQL server authentication”, задаем пароль, включаем </a:t>
            </a:r>
            <a:r>
              <a:rPr lang="en-US" sz="1500" dirty="0" smtClean="0"/>
              <a:t>“Enforce password policy”</a:t>
            </a:r>
            <a:r>
              <a:rPr lang="bg-BG" sz="1500" dirty="0" smtClean="0"/>
              <a:t> и отключаем </a:t>
            </a:r>
            <a:r>
              <a:rPr lang="en-US" sz="1500" dirty="0" smtClean="0"/>
              <a:t>“Enforce password expiration”</a:t>
            </a:r>
            <a:r>
              <a:rPr lang="bg-BG" sz="1500" dirty="0" smtClean="0"/>
              <a:t> и “</a:t>
            </a:r>
            <a:r>
              <a:rPr lang="en-US" sz="1500" dirty="0" smtClean="0"/>
              <a:t>User must change password at next login</a:t>
            </a:r>
            <a:r>
              <a:rPr lang="bg-BG" sz="1500" dirty="0" smtClean="0"/>
              <a:t>”. </a:t>
            </a:r>
            <a:r>
              <a:rPr lang="en-US" sz="1500" dirty="0" smtClean="0"/>
              <a:t>Default database -</a:t>
            </a:r>
            <a:r>
              <a:rPr lang="ru-RU" sz="1500" dirty="0" smtClean="0"/>
              <a:t> </a:t>
            </a:r>
            <a:r>
              <a:rPr lang="uk-UA" sz="1500" dirty="0" smtClean="0"/>
              <a:t>“</a:t>
            </a:r>
            <a:r>
              <a:rPr lang="en-US" sz="1500" dirty="0" smtClean="0"/>
              <a:t>master</a:t>
            </a:r>
            <a:r>
              <a:rPr lang="uk-UA" sz="1500" dirty="0" smtClean="0"/>
              <a:t>”</a:t>
            </a:r>
            <a:r>
              <a:rPr lang="en-US" sz="1500" dirty="0" smtClean="0"/>
              <a:t>, Default language -“English”</a:t>
            </a:r>
            <a:r>
              <a:rPr lang="ru-RU" sz="1500" dirty="0" smtClean="0"/>
              <a:t>.</a:t>
            </a:r>
            <a:r>
              <a:rPr lang="bg-BG" sz="1500" dirty="0" smtClean="0"/>
              <a:t> </a:t>
            </a:r>
            <a:endParaRPr lang="en-US" sz="1500" dirty="0" smtClean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51" y="620688"/>
            <a:ext cx="8868549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6.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на сервере пользователя с паролем, который будет использоваться для репликации.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2236" y="1340768"/>
            <a:ext cx="4809496" cy="4356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31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 smtClean="0">
                <a:solidFill>
                  <a:schemeClr val="tx1"/>
                </a:solidFill>
                <a:latin typeface="+mn-lt"/>
              </a:rPr>
              <a:t>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34739"/>
            <a:ext cx="4946050" cy="422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В "</a:t>
            </a:r>
            <a:r>
              <a:rPr lang="bg-BG" sz="1600" dirty="0" err="1"/>
              <a:t>Add</a:t>
            </a:r>
            <a:r>
              <a:rPr lang="bg-BG" sz="1600" dirty="0"/>
              <a:t> SQL Server </a:t>
            </a:r>
            <a:r>
              <a:rPr lang="bg-BG" sz="1600" dirty="0" err="1"/>
              <a:t>Subscriber</a:t>
            </a:r>
            <a:r>
              <a:rPr lang="bg-BG" sz="1600" dirty="0"/>
              <a:t>" </a:t>
            </a:r>
            <a:r>
              <a:rPr lang="bg-BG" sz="1600" dirty="0" err="1"/>
              <a:t>выбираем</a:t>
            </a:r>
            <a:r>
              <a:rPr lang="bg-BG" sz="1600" dirty="0"/>
              <a:t> </a:t>
            </a:r>
            <a:r>
              <a:rPr lang="bg-BG" sz="1600" dirty="0" err="1"/>
              <a:t>сервера</a:t>
            </a:r>
            <a:r>
              <a:rPr lang="bg-BG" sz="1600" dirty="0"/>
              <a:t>, </a:t>
            </a:r>
            <a:r>
              <a:rPr lang="bg-BG" sz="1600" dirty="0" err="1"/>
              <a:t>которые</a:t>
            </a:r>
            <a:r>
              <a:rPr lang="bg-BG" sz="1600" dirty="0"/>
              <a:t> </a:t>
            </a:r>
            <a:r>
              <a:rPr lang="bg-BG" sz="1600" dirty="0" err="1"/>
              <a:t>являются</a:t>
            </a:r>
            <a:r>
              <a:rPr lang="bg-BG" sz="1600" dirty="0"/>
              <a:t> </a:t>
            </a:r>
            <a:r>
              <a:rPr lang="bg-BG" sz="1600" dirty="0" err="1"/>
              <a:t>подписчиками</a:t>
            </a:r>
            <a:r>
              <a:rPr lang="bg-BG" sz="1600" dirty="0"/>
              <a:t> </a:t>
            </a:r>
            <a:r>
              <a:rPr lang="bg-BG" sz="1600" dirty="0" err="1"/>
              <a:t>для</a:t>
            </a:r>
            <a:r>
              <a:rPr lang="bg-BG" sz="1600" dirty="0"/>
              <a:t> </a:t>
            </a:r>
            <a:r>
              <a:rPr lang="bg-BG" sz="1600" dirty="0" err="1"/>
              <a:t>данной</a:t>
            </a:r>
            <a:r>
              <a:rPr lang="bg-BG" sz="1600" dirty="0"/>
              <a:t> публикации. </a:t>
            </a:r>
            <a:r>
              <a:rPr lang="bg-BG" sz="1600" dirty="0" err="1"/>
              <a:t>Можно</a:t>
            </a:r>
            <a:r>
              <a:rPr lang="bg-BG" sz="1600" dirty="0"/>
              <a:t> </a:t>
            </a:r>
            <a:r>
              <a:rPr lang="bg-BG" sz="1600" dirty="0" err="1"/>
              <a:t>добавить</a:t>
            </a:r>
            <a:r>
              <a:rPr lang="bg-BG" sz="1600" dirty="0"/>
              <a:t> </a:t>
            </a:r>
            <a:r>
              <a:rPr lang="bg-BG" sz="1600" dirty="0" err="1"/>
              <a:t>несколько</a:t>
            </a:r>
            <a:r>
              <a:rPr lang="bg-BG" sz="1600" dirty="0"/>
              <a:t> </a:t>
            </a:r>
            <a:r>
              <a:rPr lang="bg-BG" sz="1600" dirty="0" err="1"/>
              <a:t>подписчиков</a:t>
            </a:r>
            <a:r>
              <a:rPr lang="bg-BG" sz="1600" dirty="0"/>
              <a:t> </a:t>
            </a:r>
            <a:r>
              <a:rPr lang="bg-BG" sz="1600" dirty="0" err="1"/>
              <a:t>сразу</a:t>
            </a:r>
            <a:r>
              <a:rPr lang="bg-BG" sz="1600" dirty="0"/>
              <a:t>. </a:t>
            </a:r>
            <a:r>
              <a:rPr lang="bg-BG" sz="1600" dirty="0" err="1"/>
              <a:t>Самый</a:t>
            </a:r>
            <a:r>
              <a:rPr lang="bg-BG" sz="1600" dirty="0"/>
              <a:t> </a:t>
            </a:r>
            <a:r>
              <a:rPr lang="bg-BG" sz="1600" dirty="0" err="1"/>
              <a:t>верхний</a:t>
            </a:r>
            <a:r>
              <a:rPr lang="bg-BG" sz="1600" dirty="0"/>
              <a:t> </a:t>
            </a:r>
            <a:r>
              <a:rPr lang="bg-BG" sz="1600" dirty="0" err="1"/>
              <a:t>сервер</a:t>
            </a:r>
            <a:r>
              <a:rPr lang="bg-BG" sz="1600" dirty="0"/>
              <a:t> не </a:t>
            </a:r>
            <a:r>
              <a:rPr lang="bg-BG" sz="1600" dirty="0" err="1"/>
              <a:t>отмечаем</a:t>
            </a:r>
            <a:r>
              <a:rPr lang="bg-BG" sz="1600" dirty="0"/>
              <a:t>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906688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32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 smtClean="0">
                <a:solidFill>
                  <a:schemeClr val="tx1"/>
                </a:solidFill>
                <a:latin typeface="+mn-lt"/>
              </a:rPr>
              <a:t>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12776"/>
            <a:ext cx="494605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err="1"/>
              <a:t>Создаем</a:t>
            </a:r>
            <a:r>
              <a:rPr lang="bg-BG" sz="1600" dirty="0"/>
              <a:t> на </a:t>
            </a:r>
            <a:r>
              <a:rPr lang="bg-BG" sz="1600" dirty="0" err="1"/>
              <a:t>подписчике</a:t>
            </a:r>
            <a:r>
              <a:rPr lang="bg-BG" sz="1600" dirty="0"/>
              <a:t> </a:t>
            </a:r>
            <a:r>
              <a:rPr lang="bg-BG" sz="1600" dirty="0" err="1"/>
              <a:t>базу</a:t>
            </a:r>
            <a:r>
              <a:rPr lang="bg-BG" sz="1600" dirty="0"/>
              <a:t> </a:t>
            </a:r>
            <a:r>
              <a:rPr lang="bg-BG" sz="1600" dirty="0" err="1"/>
              <a:t>данных</a:t>
            </a:r>
            <a:r>
              <a:rPr lang="ru-RU" sz="1600" dirty="0"/>
              <a:t>. Можно использовать то же название, что и на </a:t>
            </a:r>
            <a:r>
              <a:rPr lang="ru-RU" sz="1600" dirty="0" err="1"/>
              <a:t>паблишере</a:t>
            </a:r>
            <a:r>
              <a:rPr lang="ru-RU" sz="1600" dirty="0"/>
              <a:t>, можно </a:t>
            </a:r>
            <a:r>
              <a:rPr lang="ru-RU" sz="1600" dirty="0" smtClean="0"/>
              <a:t>другое.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011040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33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 smtClean="0">
                <a:solidFill>
                  <a:schemeClr val="tx1"/>
                </a:solidFill>
                <a:latin typeface="+mn-lt"/>
              </a:rPr>
              <a:t>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12776"/>
            <a:ext cx="49468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Для каждого подписчика, которых добавили на шаге </a:t>
            </a:r>
            <a:r>
              <a:rPr lang="bg-BG" sz="1600" dirty="0" smtClean="0"/>
              <a:t>31, </a:t>
            </a:r>
            <a:r>
              <a:rPr lang="bg-BG" sz="1600" dirty="0"/>
              <a:t>задаем в </a:t>
            </a:r>
            <a:r>
              <a:rPr lang="en-US" sz="1600" dirty="0"/>
              <a:t>Security Settings</a:t>
            </a:r>
            <a:r>
              <a:rPr lang="ru-RU" sz="1600" dirty="0"/>
              <a:t> данные для подключения к подписчикам.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55258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34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 smtClean="0">
                <a:solidFill>
                  <a:schemeClr val="tx1"/>
                </a:solidFill>
                <a:latin typeface="+mn-lt"/>
              </a:rPr>
              <a:t>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2063" y="1286528"/>
            <a:ext cx="3879874" cy="444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err="1"/>
              <a:t>Выбираем</a:t>
            </a:r>
            <a:r>
              <a:rPr lang="bg-BG" sz="1600" dirty="0"/>
              <a:t> “</a:t>
            </a:r>
            <a:r>
              <a:rPr lang="bg-BG" sz="1600" dirty="0" err="1"/>
              <a:t>Run</a:t>
            </a:r>
            <a:r>
              <a:rPr lang="bg-BG" sz="1600" dirty="0"/>
              <a:t> </a:t>
            </a:r>
            <a:r>
              <a:rPr lang="bg-BG" sz="1600" dirty="0" err="1"/>
              <a:t>under</a:t>
            </a:r>
            <a:r>
              <a:rPr lang="bg-BG" sz="1600" dirty="0"/>
              <a:t> </a:t>
            </a:r>
            <a:r>
              <a:rPr lang="bg-BG" sz="1600" dirty="0" err="1"/>
              <a:t>the</a:t>
            </a:r>
            <a:r>
              <a:rPr lang="bg-BG" sz="1600" dirty="0"/>
              <a:t> SQL Server </a:t>
            </a:r>
            <a:r>
              <a:rPr lang="bg-BG" sz="1600" dirty="0" err="1"/>
              <a:t>Agent</a:t>
            </a:r>
            <a:r>
              <a:rPr lang="bg-BG" sz="1600" dirty="0"/>
              <a:t> </a:t>
            </a:r>
            <a:r>
              <a:rPr lang="bg-BG" sz="1600" dirty="0" err="1"/>
              <a:t>service</a:t>
            </a:r>
            <a:r>
              <a:rPr lang="bg-BG" sz="1600" dirty="0"/>
              <a:t> </a:t>
            </a:r>
            <a:r>
              <a:rPr lang="bg-BG" sz="1600" dirty="0" err="1"/>
              <a:t>account</a:t>
            </a:r>
            <a:r>
              <a:rPr lang="bg-BG" sz="1600" dirty="0"/>
              <a:t>” и “</a:t>
            </a:r>
            <a:r>
              <a:rPr lang="bg-BG" sz="1600" dirty="0" err="1"/>
              <a:t>Using</a:t>
            </a:r>
            <a:r>
              <a:rPr lang="bg-BG" sz="1600" dirty="0"/>
              <a:t> </a:t>
            </a:r>
            <a:r>
              <a:rPr lang="bg-BG" sz="1600" dirty="0" err="1"/>
              <a:t>the</a:t>
            </a:r>
            <a:r>
              <a:rPr lang="bg-BG" sz="1600" dirty="0"/>
              <a:t> </a:t>
            </a:r>
            <a:r>
              <a:rPr lang="bg-BG" sz="1600" dirty="0" err="1"/>
              <a:t>following</a:t>
            </a:r>
            <a:r>
              <a:rPr lang="bg-BG" sz="1600" dirty="0"/>
              <a:t> SQL Server </a:t>
            </a:r>
            <a:r>
              <a:rPr lang="bg-BG" sz="1600" dirty="0" err="1"/>
              <a:t>login</a:t>
            </a:r>
            <a:r>
              <a:rPr lang="bg-BG" sz="1600" dirty="0"/>
              <a:t>”</a:t>
            </a:r>
            <a:r>
              <a:rPr lang="en-US" sz="1600" dirty="0"/>
              <a:t> </a:t>
            </a:r>
            <a:r>
              <a:rPr lang="bg-BG" sz="1600" dirty="0"/>
              <a:t>- и </a:t>
            </a:r>
            <a:r>
              <a:rPr lang="bg-BG" sz="1600" dirty="0" err="1"/>
              <a:t>указываем</a:t>
            </a:r>
            <a:r>
              <a:rPr lang="bg-BG" sz="1600" dirty="0"/>
              <a:t> </a:t>
            </a:r>
            <a:r>
              <a:rPr lang="ru-RU" sz="1600" dirty="0"/>
              <a:t>логин и пароль, созданные на шаге </a:t>
            </a:r>
            <a:r>
              <a:rPr lang="ru-RU" sz="1600" dirty="0" smtClean="0"/>
              <a:t>6.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797634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35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 smtClean="0">
                <a:solidFill>
                  <a:schemeClr val="tx1"/>
                </a:solidFill>
                <a:latin typeface="+mn-lt"/>
              </a:rPr>
              <a:t>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12776"/>
            <a:ext cx="494686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err="1"/>
              <a:t>Задаем</a:t>
            </a:r>
            <a:r>
              <a:rPr lang="bg-BG" sz="1600" dirty="0"/>
              <a:t> период, с </a:t>
            </a:r>
            <a:r>
              <a:rPr lang="bg-BG" sz="1600" dirty="0" err="1"/>
              <a:t>которым</a:t>
            </a:r>
            <a:r>
              <a:rPr lang="bg-BG" sz="1600" dirty="0"/>
              <a:t> </a:t>
            </a:r>
            <a:r>
              <a:rPr lang="bg-BG" sz="1600" dirty="0" err="1"/>
              <a:t>будет</a:t>
            </a:r>
            <a:r>
              <a:rPr lang="bg-BG" sz="1600" dirty="0"/>
              <a:t> </a:t>
            </a:r>
            <a:r>
              <a:rPr lang="bg-BG" sz="1600" dirty="0" err="1"/>
              <a:t>выполняться</a:t>
            </a:r>
            <a:r>
              <a:rPr lang="bg-BG" sz="1600" dirty="0"/>
              <a:t> синхронизация.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928940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36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 smtClean="0">
                <a:solidFill>
                  <a:schemeClr val="tx1"/>
                </a:solidFill>
                <a:latin typeface="+mn-lt"/>
              </a:rPr>
              <a:t>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219" y="1319406"/>
            <a:ext cx="5487561" cy="434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err="1"/>
              <a:t>Стандартной</a:t>
            </a:r>
            <a:r>
              <a:rPr lang="bg-BG" sz="1600" dirty="0"/>
              <a:t> </a:t>
            </a:r>
            <a:r>
              <a:rPr lang="bg-BG" sz="1600" dirty="0" err="1"/>
              <a:t>схемой</a:t>
            </a:r>
            <a:r>
              <a:rPr lang="bg-BG" sz="1600" dirty="0"/>
              <a:t> </a:t>
            </a:r>
            <a:r>
              <a:rPr lang="bg-BG" sz="1600" dirty="0" err="1"/>
              <a:t>выбираем</a:t>
            </a:r>
            <a:r>
              <a:rPr lang="bg-BG" sz="1600" dirty="0"/>
              <a:t> ежедневно, </a:t>
            </a:r>
            <a:r>
              <a:rPr lang="bg-BG" sz="1600" dirty="0" err="1"/>
              <a:t>каждые</a:t>
            </a:r>
            <a:r>
              <a:rPr lang="bg-BG" sz="1600" dirty="0"/>
              <a:t> 5 </a:t>
            </a:r>
            <a:r>
              <a:rPr lang="bg-BG" sz="1600" dirty="0" err="1"/>
              <a:t>минут</a:t>
            </a:r>
            <a:r>
              <a:rPr lang="bg-BG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823245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37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>
                <a:solidFill>
                  <a:schemeClr val="tx1"/>
                </a:solidFill>
                <a:latin typeface="+mn-lt"/>
              </a:rPr>
              <a:t>Создание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err="1" smtClean="0">
                <a:solidFill>
                  <a:schemeClr val="tx1"/>
                </a:solidFill>
                <a:latin typeface="+mn-lt"/>
              </a:rPr>
              <a:t>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357298"/>
            <a:ext cx="494686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“Initialize Subscriptions” выбираем “Immediately</a:t>
            </a:r>
            <a:r>
              <a:rPr lang="bg-BG" sz="1600" dirty="0" smtClean="0"/>
              <a:t>”.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8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Создание </a:t>
            </a:r>
            <a:r>
              <a:rPr lang="bg-BG" sz="1800" dirty="0" smtClean="0">
                <a:solidFill>
                  <a:schemeClr val="tx1"/>
                </a:solidFill>
                <a:latin typeface="+mn-lt"/>
              </a:rPr>
              <a:t>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“Subscription Type” выбираем </a:t>
            </a:r>
            <a:r>
              <a:rPr lang="en-US" sz="1600" dirty="0" smtClean="0"/>
              <a:t>“Client”</a:t>
            </a:r>
            <a:r>
              <a:rPr lang="bg-BG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en-US" sz="1800" b="1" u="sng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9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Создание </a:t>
            </a:r>
            <a:r>
              <a:rPr lang="bg-BG" sz="1800" dirty="0" smtClean="0">
                <a:solidFill>
                  <a:schemeClr val="tx1"/>
                </a:solidFill>
                <a:latin typeface="+mn-lt"/>
              </a:rPr>
              <a:t>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357298"/>
            <a:ext cx="494686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“Wizard Actions” выбираем “Create the subscription(s)”.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40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>
                <a:solidFill>
                  <a:schemeClr val="tx1"/>
                </a:solidFill>
                <a:latin typeface="+mn-lt"/>
              </a:rPr>
              <a:t>Создание </a:t>
            </a:r>
            <a:r>
              <a:rPr lang="bg-BG" sz="1800" dirty="0" smtClean="0">
                <a:solidFill>
                  <a:schemeClr val="tx1"/>
                </a:solidFill>
                <a:latin typeface="+mn-lt"/>
              </a:rPr>
              <a:t>подписчика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952" y="1357297"/>
            <a:ext cx="4946868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случае отсутствия ошибок, подписчик будет успешно создан.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892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dirty="0" smtClean="0"/>
              <a:t>В секции </a:t>
            </a:r>
            <a:r>
              <a:rPr lang="en-US" sz="1500" dirty="0" smtClean="0"/>
              <a:t>Server Roles </a:t>
            </a:r>
            <a:r>
              <a:rPr lang="bg-BG" sz="1500" dirty="0" smtClean="0"/>
              <a:t>выбираем “</a:t>
            </a:r>
            <a:r>
              <a:rPr lang="en-US" sz="1500" dirty="0" smtClean="0"/>
              <a:t>Sysadmin</a:t>
            </a:r>
            <a:r>
              <a:rPr lang="bg-BG" sz="1500" dirty="0" smtClean="0"/>
              <a:t>”.</a:t>
            </a:r>
            <a:endParaRPr lang="en-US" sz="1500" dirty="0" smtClean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14" y="620688"/>
            <a:ext cx="8555858" cy="648072"/>
          </a:xfrm>
        </p:spPr>
        <p:txBody>
          <a:bodyPr/>
          <a:lstStyle/>
          <a:p>
            <a:pPr algn="l" rtl="0" eaLnBrk="1" latinLnBrk="0" hangingPunct="1"/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Шаг 7. </a:t>
            </a:r>
            <a:r>
              <a:rPr lang="ru-RU" sz="18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Создание на сервере пользователя с паролем, который будет использоваться для репликации.</a:t>
            </a:r>
            <a:r>
              <a:rPr lang="ru-RU" sz="1800" b="1" u="sng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4824536" cy="4370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2005 Standard</a:t>
            </a:r>
            <a:endParaRPr lang="ru-RU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41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smtClean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357297"/>
            <a:ext cx="7558246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600" dirty="0" smtClean="0"/>
              <a:t>В секции “</a:t>
            </a:r>
            <a:r>
              <a:rPr lang="en-US" sz="1600" dirty="0" smtClean="0"/>
              <a:t>Replication</a:t>
            </a:r>
            <a:r>
              <a:rPr lang="bg-BG" sz="1600" dirty="0" smtClean="0"/>
              <a:t>”</a:t>
            </a:r>
            <a:r>
              <a:rPr lang="en-US" sz="1600" dirty="0" smtClean="0"/>
              <a:t> </a:t>
            </a:r>
            <a:r>
              <a:rPr lang="ru-RU" sz="1600" dirty="0" smtClean="0"/>
              <a:t>-</a:t>
            </a:r>
            <a:r>
              <a:rPr lang="en-US" sz="1600" dirty="0" smtClean="0"/>
              <a:t> </a:t>
            </a:r>
            <a:r>
              <a:rPr lang="bg-BG" sz="1600" dirty="0" smtClean="0"/>
              <a:t>“</a:t>
            </a:r>
            <a:r>
              <a:rPr lang="en-US" sz="1600" dirty="0" smtClean="0"/>
              <a:t>Local Publications</a:t>
            </a:r>
            <a:r>
              <a:rPr lang="bg-BG" sz="1600" dirty="0" smtClean="0"/>
              <a:t>” - “</a:t>
            </a:r>
            <a:r>
              <a:rPr lang="en-US" sz="1600" dirty="0" smtClean="0"/>
              <a:t>La</a:t>
            </a:r>
            <a:r>
              <a:rPr lang="bg-BG" sz="1600" dirty="0" smtClean="0"/>
              <a:t>unch </a:t>
            </a:r>
            <a:r>
              <a:rPr lang="en-US" sz="1600" dirty="0" smtClean="0"/>
              <a:t>R</a:t>
            </a:r>
            <a:r>
              <a:rPr lang="bg-BG" sz="1600" dirty="0" smtClean="0"/>
              <a:t>eplication </a:t>
            </a:r>
            <a:r>
              <a:rPr lang="en-US" sz="1600" dirty="0" smtClean="0"/>
              <a:t>M</a:t>
            </a:r>
            <a:r>
              <a:rPr lang="bg-BG" sz="1600" dirty="0" smtClean="0"/>
              <a:t>onitor”. </a:t>
            </a:r>
            <a:r>
              <a:rPr lang="en-US" sz="1600" dirty="0" smtClean="0"/>
              <a:t> </a:t>
            </a:r>
            <a:r>
              <a:rPr lang="ru-RU" sz="1600" dirty="0" smtClean="0"/>
              <a:t>С его помощью можно отслеживать статус репликации</a:t>
            </a:r>
            <a:r>
              <a:rPr lang="bg-BG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smtClean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04" y="1357297"/>
            <a:ext cx="7680193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Подписчики в процессе синхронизации.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43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smtClean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0178" y="1357297"/>
            <a:ext cx="5863645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Подписчики в процессе синхронизации.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44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bg-BG" sz="1800" dirty="0" smtClean="0">
                <a:solidFill>
                  <a:schemeClr val="tx1"/>
                </a:solidFill>
                <a:latin typeface="+mn-lt"/>
              </a:rPr>
              <a:t>Монитор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04" y="1357297"/>
            <a:ext cx="7680193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Синхронизация завершена успешно.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>
                <a:solidFill>
                  <a:srgbClr val="2F2B20"/>
                </a:solidFill>
                <a:latin typeface="Calibri"/>
              </a:rPr>
              <a:t>2008 R2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45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Настройки связи с базой на подписчике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2631" y="1428735"/>
            <a:ext cx="4471618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настройках связи базой в Склад </a:t>
            </a:r>
            <a:r>
              <a:rPr lang="en-US" sz="1600" dirty="0" smtClean="0"/>
              <a:t>Pro</a:t>
            </a:r>
            <a:r>
              <a:rPr lang="ru-RU" sz="1600" dirty="0" smtClean="0"/>
              <a:t> или </a:t>
            </a:r>
            <a:r>
              <a:rPr lang="en-US" sz="1600" dirty="0" smtClean="0"/>
              <a:t>Light </a:t>
            </a:r>
            <a:r>
              <a:rPr lang="bg-BG" sz="1600" dirty="0" smtClean="0"/>
              <a:t>заполняется только </a:t>
            </a:r>
            <a:r>
              <a:rPr lang="en-US" sz="1600" dirty="0" smtClean="0"/>
              <a:t>Server, Repl. Server </a:t>
            </a:r>
            <a:r>
              <a:rPr lang="ru-RU" sz="1600" dirty="0" smtClean="0"/>
              <a:t>не заполняется</a:t>
            </a:r>
            <a:r>
              <a:rPr lang="en-US" sz="1600" dirty="0" smtClean="0"/>
              <a:t>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44624"/>
            <a:ext cx="7344816" cy="576064"/>
          </a:xfrm>
        </p:spPr>
        <p:txBody>
          <a:bodyPr>
            <a:noAutofit/>
          </a:bodyPr>
          <a:lstStyle/>
          <a:p>
            <a:pPr algn="l" rtl="0" eaLnBrk="1" latinLnBrk="0" hangingPunct="1"/>
            <a:r>
              <a:rPr lang="bg-BG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Настройка репликаци</a:t>
            </a:r>
            <a:r>
              <a:rPr lang="ru-RU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и</a:t>
            </a:r>
            <a:r>
              <a:rPr lang="bg-BG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на </a:t>
            </a:r>
            <a:r>
              <a:rPr lang="en-US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Microsoft SQL Server 20</a:t>
            </a:r>
            <a:r>
              <a:rPr lang="ru-RU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12</a:t>
            </a:r>
            <a:r>
              <a:rPr lang="en-US" sz="20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Standard</a:t>
            </a:r>
            <a:endParaRPr lang="ru-RU" sz="3200" b="1" dirty="0" smtClean="0"/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976" y="1214422"/>
            <a:ext cx="6942648" cy="477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Подготовка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85720" y="1285860"/>
            <a:ext cx="8572560" cy="5000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277813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Calibri"/>
                <a:ea typeface="+mn-ea"/>
                <a:cs typeface="+mn-cs"/>
              </a:rPr>
              <a:t>Ознакомиться с совместимостью серверов при использовании 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Windows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 8 и выше: https://support.microsoft.com/en-us/kb/2681562.</a:t>
            </a:r>
          </a:p>
          <a:p>
            <a:pPr marL="360363" indent="-277813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Calibri"/>
                <a:ea typeface="+mn-ea"/>
                <a:cs typeface="+mn-cs"/>
              </a:rPr>
              <a:t>Установить “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Microsoft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 SQL 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Server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 2012 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Standard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” на основной сервер, который будет “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publisher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”.</a:t>
            </a:r>
          </a:p>
          <a:p>
            <a:pPr marL="360363" indent="-277813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Calibri"/>
                <a:ea typeface="+mn-ea"/>
                <a:cs typeface="+mn-cs"/>
              </a:rPr>
              <a:t>Установить 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Microsoft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 SQL 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Server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 2005/2008 R2/2012 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Express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 на 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подчиненые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 сервера, которые будут “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subscriber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”-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ами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.</a:t>
            </a:r>
          </a:p>
          <a:p>
            <a:pPr marL="360363" indent="-277813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Calibri"/>
                <a:ea typeface="+mn-ea"/>
                <a:cs typeface="+mn-cs"/>
              </a:rPr>
              <a:t>На всех серверах открыть порт 1433 в 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Firewall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.</a:t>
            </a:r>
          </a:p>
          <a:p>
            <a:pPr marL="360363" indent="-277813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Calibri"/>
                <a:ea typeface="+mn-ea"/>
                <a:cs typeface="+mn-cs"/>
              </a:rPr>
              <a:t>IP адреса и имена всех подписчиков добавить в 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hosts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 файл 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Windows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 на основном сервере в конце файла под секцией “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localhost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” (c:\windows\system32\drivers\etc\hosts).</a:t>
            </a:r>
          </a:p>
          <a:p>
            <a:pPr marL="360363" indent="-277813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Calibri"/>
                <a:ea typeface="+mn-ea"/>
                <a:cs typeface="+mn-cs"/>
              </a:rPr>
              <a:t>Настроить базу: привязываются пользователи к объектам и задается нумерация по объектам. Более детально - в статье http://wiki.microinvest.su. Импорт данных после создания репликации не желателен.</a:t>
            </a:r>
          </a:p>
          <a:p>
            <a:pPr marL="360363" indent="-277813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Calibri"/>
                <a:ea typeface="+mn-ea"/>
                <a:cs typeface="+mn-cs"/>
              </a:rPr>
              <a:t>Панель управления  - Администрирование - Службы. Проверить, чтобы агент был запущен.  Тип запуска: Автоматический.</a:t>
            </a:r>
          </a:p>
          <a:p>
            <a:pPr marL="360363" indent="-277813" algn="l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Calibri"/>
                <a:ea typeface="+mn-ea"/>
                <a:cs typeface="+mn-cs"/>
              </a:rPr>
              <a:t>По адресу C:\Program 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Files\Microsoft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 SQL Server\MSSQL11.MSSQLSERVER\MSSQL\ задать максимальные права на папку “</a:t>
            </a:r>
            <a:r>
              <a:rPr lang="ru-RU" sz="1800" dirty="0" err="1" smtClean="0">
                <a:latin typeface="Calibri"/>
                <a:ea typeface="+mn-ea"/>
                <a:cs typeface="+mn-cs"/>
              </a:rPr>
              <a:t>repldata</a:t>
            </a:r>
            <a:r>
              <a:rPr lang="ru-RU" sz="1800" dirty="0" smtClean="0">
                <a:latin typeface="Calibri"/>
                <a:ea typeface="+mn-ea"/>
                <a:cs typeface="+mn-cs"/>
              </a:rPr>
              <a:t>” для пользователя, с которым запускается агент.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Паблишер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 С помощью “SQL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Server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Management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+mn-lt"/>
              </a:rPr>
              <a:t>Studio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” создаем на сервере пользователя с паролем, который будет использоваться для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77" y="1357297"/>
            <a:ext cx="7558246" cy="435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секции </a:t>
            </a:r>
            <a:r>
              <a:rPr lang="en-US" sz="1600" dirty="0" smtClean="0"/>
              <a:t>“</a:t>
            </a:r>
            <a:r>
              <a:rPr lang="ru-RU" sz="1600" dirty="0" err="1" smtClean="0"/>
              <a:t>Security</a:t>
            </a:r>
            <a:r>
              <a:rPr lang="ru-RU" sz="1600" dirty="0" smtClean="0"/>
              <a:t>” - </a:t>
            </a:r>
            <a:r>
              <a:rPr lang="en-US" sz="1600" dirty="0" smtClean="0"/>
              <a:t>“</a:t>
            </a:r>
            <a:r>
              <a:rPr lang="ru-RU" sz="1600" dirty="0" err="1" smtClean="0"/>
              <a:t>Logins</a:t>
            </a:r>
            <a:r>
              <a:rPr lang="ru-RU" sz="1600" dirty="0" smtClean="0"/>
              <a:t>” - </a:t>
            </a:r>
            <a:r>
              <a:rPr lang="en-US" sz="1600" dirty="0" smtClean="0"/>
              <a:t>“</a:t>
            </a:r>
            <a:r>
              <a:rPr lang="ru-RU" sz="1600" dirty="0" err="1" smtClean="0"/>
              <a:t>New</a:t>
            </a:r>
            <a:r>
              <a:rPr lang="ru-RU" sz="1600" dirty="0" smtClean="0"/>
              <a:t> </a:t>
            </a:r>
            <a:r>
              <a:rPr lang="ru-RU" sz="1600" dirty="0" err="1" smtClean="0"/>
              <a:t>login</a:t>
            </a:r>
            <a:r>
              <a:rPr lang="ru-RU" sz="1600" dirty="0" smtClean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на сервере пользователя с паролем, который будет использоваться для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924" y="1357299"/>
            <a:ext cx="5326151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секции </a:t>
            </a:r>
            <a:r>
              <a:rPr lang="en-US" sz="1600" dirty="0" smtClean="0"/>
              <a:t>General </a:t>
            </a:r>
            <a:r>
              <a:rPr lang="ru-RU" sz="1600" dirty="0" smtClean="0"/>
              <a:t>вводим имя, </a:t>
            </a:r>
            <a:r>
              <a:rPr lang="bg-BG" sz="1600" dirty="0" smtClean="0"/>
              <a:t>выбираем “SQL server authentication”, задаем пароль, включаем </a:t>
            </a:r>
            <a:r>
              <a:rPr lang="en-US" sz="1600" dirty="0" smtClean="0"/>
              <a:t>“Enforce password policy”</a:t>
            </a:r>
            <a:r>
              <a:rPr lang="bg-BG" sz="1600" dirty="0" smtClean="0"/>
              <a:t> и отключаем </a:t>
            </a:r>
            <a:r>
              <a:rPr lang="en-US" sz="1600" dirty="0" smtClean="0"/>
              <a:t>“Enforce password expiration”</a:t>
            </a:r>
            <a:r>
              <a:rPr lang="bg-BG" sz="1600" dirty="0" smtClean="0"/>
              <a:t> и “</a:t>
            </a:r>
            <a:r>
              <a:rPr lang="en-US" sz="1600" dirty="0" smtClean="0"/>
              <a:t>User must change password at next login</a:t>
            </a:r>
            <a:r>
              <a:rPr lang="bg-BG" sz="1600" dirty="0" smtClean="0"/>
              <a:t>”. </a:t>
            </a:r>
            <a:r>
              <a:rPr lang="en-US" sz="1600" dirty="0" smtClean="0"/>
              <a:t>Default database -</a:t>
            </a:r>
            <a:r>
              <a:rPr lang="ru-RU" sz="1600" dirty="0" smtClean="0"/>
              <a:t> </a:t>
            </a:r>
            <a:r>
              <a:rPr lang="uk-UA" sz="1600" dirty="0" smtClean="0"/>
              <a:t>“</a:t>
            </a:r>
            <a:r>
              <a:rPr lang="en-US" sz="1600" dirty="0" smtClean="0"/>
              <a:t>master</a:t>
            </a:r>
            <a:r>
              <a:rPr lang="uk-UA" sz="1600" dirty="0" smtClean="0"/>
              <a:t>”</a:t>
            </a:r>
            <a:r>
              <a:rPr lang="en-US" sz="1600" dirty="0" smtClean="0"/>
              <a:t>, Default language -“English”</a:t>
            </a:r>
            <a:r>
              <a:rPr lang="bg-BG" sz="1600" dirty="0" smtClean="0"/>
              <a:t>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/>
          <p:cNvSpPr txBox="1">
            <a:spLocks/>
          </p:cNvSpPr>
          <p:nvPr/>
        </p:nvSpPr>
        <p:spPr>
          <a:xfrm>
            <a:off x="1619672" y="44624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000" b="1" dirty="0" smtClean="0">
                <a:latin typeface="Calibri"/>
                <a:ea typeface="+mn-ea"/>
                <a:cs typeface="+mn-cs"/>
              </a:rPr>
              <a:t>Настройка </a:t>
            </a:r>
            <a:r>
              <a:rPr lang="bg-BG" sz="2000" b="1" dirty="0" err="1" smtClean="0">
                <a:latin typeface="Calibri"/>
                <a:ea typeface="+mn-ea"/>
                <a:cs typeface="+mn-cs"/>
              </a:rPr>
              <a:t>репликаци</a:t>
            </a:r>
            <a:r>
              <a:rPr lang="ru-RU" sz="2000" b="1" dirty="0" smtClean="0">
                <a:latin typeface="Calibri"/>
                <a:ea typeface="+mn-ea"/>
                <a:cs typeface="+mn-cs"/>
              </a:rPr>
              <a:t>и</a:t>
            </a:r>
            <a:r>
              <a:rPr lang="bg-BG" sz="2000" b="1" dirty="0" smtClean="0">
                <a:latin typeface="Calibri"/>
                <a:ea typeface="+mn-ea"/>
                <a:cs typeface="+mn-cs"/>
              </a:rPr>
              <a:t> на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Microsoft SQL Server 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20</a:t>
            </a:r>
            <a:r>
              <a:rPr lang="ru-RU" sz="2000" b="1" dirty="0" smtClean="0">
                <a:solidFill>
                  <a:srgbClr val="2F2B20"/>
                </a:solidFill>
                <a:latin typeface="Calibri"/>
              </a:rPr>
              <a:t>1</a:t>
            </a:r>
            <a:r>
              <a:rPr lang="en-US" sz="2000" b="1" dirty="0" smtClean="0">
                <a:solidFill>
                  <a:srgbClr val="2F2B20"/>
                </a:solidFill>
                <a:latin typeface="Calibri"/>
              </a:rPr>
              <a:t>2 </a:t>
            </a:r>
            <a:r>
              <a:rPr lang="en-US" sz="2000" b="1" dirty="0" smtClean="0">
                <a:latin typeface="Calibri"/>
                <a:ea typeface="+mn-ea"/>
                <a:cs typeface="+mn-cs"/>
              </a:rPr>
              <a:t>Standard</a:t>
            </a:r>
            <a:endParaRPr lang="ru-RU" sz="32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648072"/>
          </a:xfrm>
        </p:spPr>
        <p:txBody>
          <a:bodyPr>
            <a:normAutofit/>
          </a:bodyPr>
          <a:lstStyle/>
          <a:p>
            <a:pPr algn="l"/>
            <a:r>
              <a:rPr lang="ru-RU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Шаг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1800" b="1" u="sng" kern="120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bg-BG" sz="18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Создание на сервере пользователя с паролем, который будет использоваться для репликации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1800" dirty="0" smtClean="0">
              <a:effectLst/>
              <a:latin typeface="+mn-lt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924" y="1357299"/>
            <a:ext cx="5326151" cy="43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58052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В секции </a:t>
            </a:r>
            <a:r>
              <a:rPr lang="en-US" sz="1600" dirty="0" smtClean="0"/>
              <a:t>Server Roles </a:t>
            </a:r>
            <a:r>
              <a:rPr lang="bg-BG" sz="1600" dirty="0" smtClean="0"/>
              <a:t>выбираем “</a:t>
            </a:r>
            <a:r>
              <a:rPr lang="en-US" sz="1600" dirty="0" err="1" smtClean="0"/>
              <a:t>Sysadmin</a:t>
            </a:r>
            <a:r>
              <a:rPr lang="bg-BG" sz="1600" dirty="0" smtClean="0"/>
              <a:t>”.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9175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4930</TotalTime>
  <Words>6846</Words>
  <Application>Microsoft Office PowerPoint</Application>
  <PresentationFormat>Экран (4:3)</PresentationFormat>
  <Paragraphs>747</Paragraphs>
  <Slides>188</Slides>
  <Notes>163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188</vt:i4>
      </vt:variant>
    </vt:vector>
  </HeadingPairs>
  <TitlesOfParts>
    <vt:vector size="189" baseType="lpstr">
      <vt:lpstr>Тема Office</vt:lpstr>
      <vt:lpstr>Настройка  репликации на:</vt:lpstr>
      <vt:lpstr>Настройка репликации на Microsoft SQL Server 2005 Standard</vt:lpstr>
      <vt:lpstr>Настройка репликации на Microsoft SQL Server 2005 Standard</vt:lpstr>
      <vt:lpstr>Шаг 2. Паблишер. С помощью “SQL Server Management Studio” создаем на сервере пользователя с паролем, который будет использоваться для репликации.</vt:lpstr>
      <vt:lpstr>Шаг 3. Создание на сервере пользователя с паролем, который будет использоваться для репликации.</vt:lpstr>
      <vt:lpstr>Шаг 4. Создание на сервере пользователя с паролем, который будет использоваться для репликации. </vt:lpstr>
      <vt:lpstr>Шаг 5. Подписчик. Создаем на сервере пользователя с паролем, который будет использоваться для репликации. </vt:lpstr>
      <vt:lpstr>Шаг 6. Создание на сервере пользователя с паролем, который будет использоваться для репликации. </vt:lpstr>
      <vt:lpstr>Шаг 7. Создание на сервере пользователя с паролем, который будет использоваться для репликации. </vt:lpstr>
      <vt:lpstr>Шаг 8. Отключаемся от подписчика. </vt:lpstr>
      <vt:lpstr>Шаг 9. Паблишер. Создание публикации. </vt:lpstr>
      <vt:lpstr>Шаг 10. Создание публикации. </vt:lpstr>
      <vt:lpstr>Шаг 11. Конфигурирование дистрибьютора. </vt:lpstr>
      <vt:lpstr>Шаг 12. Конфигурирование дистрибьютора. </vt:lpstr>
      <vt:lpstr>Шаг 13. Создание публикации.</vt:lpstr>
      <vt:lpstr>Шаг 14. Создание публикации.</vt:lpstr>
      <vt:lpstr>Шаг 15. Создание публикации.</vt:lpstr>
      <vt:lpstr>Шаг 16. Создание публикации.</vt:lpstr>
      <vt:lpstr>Шаг 17. Создание публикации. </vt:lpstr>
      <vt:lpstr>Шаг 18. Создание публикации. </vt:lpstr>
      <vt:lpstr>Шаг 19. Создание публикации. </vt:lpstr>
      <vt:lpstr>Шаг 20. Создание публикации. </vt:lpstr>
      <vt:lpstr>Шаг 21. Создание публикации. </vt:lpstr>
      <vt:lpstr>Шаг 22. Создание публикации. </vt:lpstr>
      <vt:lpstr>Шаг 23. Создание публикации. </vt:lpstr>
      <vt:lpstr>Шаг 24. Создание публикации. </vt:lpstr>
      <vt:lpstr>Шаг 25. Создание публикации. </vt:lpstr>
      <vt:lpstr>Шаг 26. Создание публикации. </vt:lpstr>
      <vt:lpstr>Шаг 27. Создание подписчика (Subscriber).</vt:lpstr>
      <vt:lpstr>Шаг 28. Создание подписчика.</vt:lpstr>
      <vt:lpstr>Шаг 29. Создание подписчика.</vt:lpstr>
      <vt:lpstr>Шаг 30. Создание подписчика.</vt:lpstr>
      <vt:lpstr>Шаг 31. Создание подписчика.</vt:lpstr>
      <vt:lpstr>Шаг 32. Создание подписчика.</vt:lpstr>
      <vt:lpstr>Шаг 33. Создание подписчика.</vt:lpstr>
      <vt:lpstr>Шаг 34. Создание подписчика.</vt:lpstr>
      <vt:lpstr>Шаг 35. Создание подписчика.</vt:lpstr>
      <vt:lpstr>Шаг 36. Создание подписчика.</vt:lpstr>
      <vt:lpstr>Шаг 37. Создание подписчика.</vt:lpstr>
      <vt:lpstr>Шаг 38. Создание подписчика.</vt:lpstr>
      <vt:lpstr>Шаг 39. Создание подписчика.</vt:lpstr>
      <vt:lpstr>Шаг 40. Создание подписчика.</vt:lpstr>
      <vt:lpstr>Шаг 41. Создание подписчика.</vt:lpstr>
      <vt:lpstr>Шаг 42. Монитор репликации.</vt:lpstr>
      <vt:lpstr>Шаг 43. Монитор репликации.</vt:lpstr>
      <vt:lpstr>Шаг 44. Монитор репликации.</vt:lpstr>
      <vt:lpstr>Шаг 45. Монитор репликации.</vt:lpstr>
      <vt:lpstr>Шаг 46. Монитор репликации.</vt:lpstr>
      <vt:lpstr>Настройка репликации на Microsoft SQL Server 2008 R2 Standard</vt:lpstr>
      <vt:lpstr>Шаг 1. Подготовка.</vt:lpstr>
      <vt:lpstr>Шаг 2. Паблишер. С помощью “SQL Server Management Studio” создаем на сервере пользователя с паролем, который будет использоваться для репликации.</vt:lpstr>
      <vt:lpstr>Шаг 3. Создание на сервере пользователя с паролем, который будет использоваться для репликации.</vt:lpstr>
      <vt:lpstr>Шаг 4. Создание на сервере пользователя с паролем, который будет использоваться для репликации.</vt:lpstr>
      <vt:lpstr>Шаг 5. Подписчик. Создаем на сервере пользователя с паролем, который будет использоваться для репликации.</vt:lpstr>
      <vt:lpstr>Шаг 6. Создание на сервере пользователя с паролем, который будет использоваться для репликации.</vt:lpstr>
      <vt:lpstr>Шаг 7. Создание на сервере пользователя с паролем, который будет использоваться для репликации.</vt:lpstr>
      <vt:lpstr>Шаг 8. Отключаемся от подписчика.</vt:lpstr>
      <vt:lpstr>Шаг 9.  Паблишер. Создание публикации.</vt:lpstr>
      <vt:lpstr>Шаг 10. Создание публикации.</vt:lpstr>
      <vt:lpstr>Шаг 11. Конфигурирование дистрибьютора.</vt:lpstr>
      <vt:lpstr>Шаг 12. Конфигурирование дистрибьютора.</vt:lpstr>
      <vt:lpstr>Шаг 13. Создание публикации.</vt:lpstr>
      <vt:lpstr>Шаг 14. Создание публикации.</vt:lpstr>
      <vt:lpstr>Шаг 15. Создание публикации.</vt:lpstr>
      <vt:lpstr>Шаг 16. Создание публикации.</vt:lpstr>
      <vt:lpstr>Шаг 17. Создание публикации.</vt:lpstr>
      <vt:lpstr>Шаг 18. Создание публикации.</vt:lpstr>
      <vt:lpstr>Шаг 19. Создание публикации.</vt:lpstr>
      <vt:lpstr>Шаг 20. Создание публикации.</vt:lpstr>
      <vt:lpstr>Шаг 21. Создание публикации.</vt:lpstr>
      <vt:lpstr>Шаг 22. Создание публикации.</vt:lpstr>
      <vt:lpstr>Шаг 23. Создание публикации.</vt:lpstr>
      <vt:lpstr>Шаг 24. Создание публикации.</vt:lpstr>
      <vt:lpstr>Шаг 25. Создание публикации.</vt:lpstr>
      <vt:lpstr>Шаг 26. Создание публикации.</vt:lpstr>
      <vt:lpstr>Шаг 27. Создание подписчика (Subscriber).</vt:lpstr>
      <vt:lpstr>Шаг 28. Создание подписчика.</vt:lpstr>
      <vt:lpstr>Шаг 29. Создание подписчика.</vt:lpstr>
      <vt:lpstr>Шаг 30. Создание подписчика.</vt:lpstr>
      <vt:lpstr>Шаг 31. Создание подписчика.</vt:lpstr>
      <vt:lpstr>Шаг 32. Создание подписчика.</vt:lpstr>
      <vt:lpstr>Шаг 33. Создание подписчика.</vt:lpstr>
      <vt:lpstr>Шаг 34. Создание подписчика.</vt:lpstr>
      <vt:lpstr>Шаг 35. Создание подписчика.</vt:lpstr>
      <vt:lpstr>Шаг 36. Создание подписчика.</vt:lpstr>
      <vt:lpstr>Шаг 37. Создание подписчика.</vt:lpstr>
      <vt:lpstr>Шаг 38. Создание подписчика.</vt:lpstr>
      <vt:lpstr>Шаг 39. Создание подписчика.</vt:lpstr>
      <vt:lpstr>Шаг 40. Создание подписчика.</vt:lpstr>
      <vt:lpstr>Шаг 41. Монитор репликации.</vt:lpstr>
      <vt:lpstr>Шаг 42. Монитор репликации.</vt:lpstr>
      <vt:lpstr>Шаг 43. Монитор репликации.</vt:lpstr>
      <vt:lpstr>Шаг 44. Монитор репликации.</vt:lpstr>
      <vt:lpstr>Шаг 45. Настройки связи с базой на подписчике.</vt:lpstr>
      <vt:lpstr>Настройка репликации на Microsoft SQL Server 2012 Standard</vt:lpstr>
      <vt:lpstr>Шаг 1. Подготовка.</vt:lpstr>
      <vt:lpstr>Шаг 2. Паблишер. С помощью “SQL Server Management Studio” создаем на сервере пользователя с паролем, который будет использоваться для репликации.</vt:lpstr>
      <vt:lpstr>Шаг 3. Создание на сервере пользователя с паролем, который будет использоваться для репликации.</vt:lpstr>
      <vt:lpstr>Шаг 4. Создание на сервере пользователя с паролем, который будет использоваться для репликации.</vt:lpstr>
      <vt:lpstr>Шаг 5. Подписчик. Создаем на сервере пользователя с паролем, который будет использоваться для репликации.</vt:lpstr>
      <vt:lpstr>Шаг 6. Создание на сервере пользователя с паролем, который будет использоваться для репликации.</vt:lpstr>
      <vt:lpstr>Шаг 7. Создание на сервере пользователя с паролем, который будет использоваться для репликации.</vt:lpstr>
      <vt:lpstr>Шаг 8. Отключаемся от подписчика.</vt:lpstr>
      <vt:lpstr>Шаг 9. Паблишер. Создание публикации.</vt:lpstr>
      <vt:lpstr>Шаг 10. Создание публикации.</vt:lpstr>
      <vt:lpstr>Шаг 11. Конфигурирование дистрибьютора.</vt:lpstr>
      <vt:lpstr>Шаг 12. Конфигурирование дистрибьютора.</vt:lpstr>
      <vt:lpstr>Шаг 13. Создание публикации.</vt:lpstr>
      <vt:lpstr>Шаг 14. Создание публикации.</vt:lpstr>
      <vt:lpstr>Шаг 15. Создание публикации.</vt:lpstr>
      <vt:lpstr>Шаг 16. Создание публикации.</vt:lpstr>
      <vt:lpstr>Шаг 17. Создание публикации.</vt:lpstr>
      <vt:lpstr>Шаг 18. Создание публикации.</vt:lpstr>
      <vt:lpstr>Шаг 19. Создание публикации.</vt:lpstr>
      <vt:lpstr>Шаг 20. Создание публикации.</vt:lpstr>
      <vt:lpstr>Шаг 21. Создание публикации.</vt:lpstr>
      <vt:lpstr>Шаг 22. Создание публикации.</vt:lpstr>
      <vt:lpstr>Шаг 23. Создание публикации.</vt:lpstr>
      <vt:lpstr>Шаг 24. Создание публикации.</vt:lpstr>
      <vt:lpstr>Шаг 25. Создание публикации.</vt:lpstr>
      <vt:lpstr>Шаг 26. Создание публикации.</vt:lpstr>
      <vt:lpstr>Шаг 27. Создание подписчика (Subscriber).</vt:lpstr>
      <vt:lpstr>Шаг 28. Создание подписчика.</vt:lpstr>
      <vt:lpstr>Шаг 29. Создание подписчика.</vt:lpstr>
      <vt:lpstr>Шаг 30. Создание подписчика.</vt:lpstr>
      <vt:lpstr>Шаг 31. Создание подписчика.</vt:lpstr>
      <vt:lpstr>Шаг 32. Создание подписчика.</vt:lpstr>
      <vt:lpstr>Шаг 33. Создание подписчика.</vt:lpstr>
      <vt:lpstr>Шаг 34. Создание подписчика.</vt:lpstr>
      <vt:lpstr>Шаг 35. Создание подписчика.</vt:lpstr>
      <vt:lpstr>Шаг 36. Создание подписчика.</vt:lpstr>
      <vt:lpstr>Шаг 37. Создание подписчика.</vt:lpstr>
      <vt:lpstr>Шаг 38. Создание подписчика.</vt:lpstr>
      <vt:lpstr>Шаг 39. Создание подписчика.</vt:lpstr>
      <vt:lpstr>Шаг 40. Создание подписчика.</vt:lpstr>
      <vt:lpstr>Шаг 41. Создание подписчика.</vt:lpstr>
      <vt:lpstr>Шаг 42. Монитор репликации.</vt:lpstr>
      <vt:lpstr>Шаг 43. Монитор репликации.</vt:lpstr>
      <vt:lpstr>Шаг 44. Монитор репликации.</vt:lpstr>
      <vt:lpstr>Шаг 45. Монитор репликации.</vt:lpstr>
      <vt:lpstr>Шаг 46. Настройки связи с базой на подписчике.</vt:lpstr>
      <vt:lpstr>Настройка репликации на Microsoft SQL Server 2014 Standard</vt:lpstr>
      <vt:lpstr>Шаг 1. Подготовка.</vt:lpstr>
      <vt:lpstr>Шаг 2. Паблишер. С помощью “SQL Server Management Studio” создаем на сервере пользователя с паролем, который будет использоваться для репликации.</vt:lpstr>
      <vt:lpstr>Шаг 3. Создание на сервере пользователя с паролем, который будет использоваться для репликации.</vt:lpstr>
      <vt:lpstr>Шаг 4. Создание на сервере пользователя с паролем, который будет использоваться для репликации.</vt:lpstr>
      <vt:lpstr>Шаг 5. Создание на сервере пользователя с паролем, который будет использоваться для репликации.</vt:lpstr>
      <vt:lpstr>Шаг 6. Создание на сервере пользователя с паролем, который будет использоваться для репликации.</vt:lpstr>
      <vt:lpstr>Шаг 7. Создание на сервере пользователя с паролем, который будет использоваться для репликации.</vt:lpstr>
      <vt:lpstr>Шаг 8. Отключаемся от подписчика.</vt:lpstr>
      <vt:lpstr>Шаг 9. Паблишер. Создание публикации.</vt:lpstr>
      <vt:lpstr>Шаг 10. Создание публикации.</vt:lpstr>
      <vt:lpstr>Шаг 11. Конфигурирование дистрибьютора.</vt:lpstr>
      <vt:lpstr>Шаг 12. Конфигурирование дистрибьютора.</vt:lpstr>
      <vt:lpstr>Шаг 13. Создание публикации.</vt:lpstr>
      <vt:lpstr>Шаг 14. Создание публикации.</vt:lpstr>
      <vt:lpstr>Шаг 15. Создание публикации.</vt:lpstr>
      <vt:lpstr>Шаг 16. Создание публикации.</vt:lpstr>
      <vt:lpstr>Шаг 17. Создание публикации.</vt:lpstr>
      <vt:lpstr>Шаг 18. Создание публикации.</vt:lpstr>
      <vt:lpstr>Шаг 19. Создание публикации.</vt:lpstr>
      <vt:lpstr>Шаг 20. Создание публикации.</vt:lpstr>
      <vt:lpstr>Шаг 21. Создание публикации.</vt:lpstr>
      <vt:lpstr>Шаг 22. Создание публикации.</vt:lpstr>
      <vt:lpstr>Шаг 23. Создание публикации.</vt:lpstr>
      <vt:lpstr>Шаг 24. Создание публикации.</vt:lpstr>
      <vt:lpstr>Шаг 25. Создание публикации.</vt:lpstr>
      <vt:lpstr>Шаг 26. Создание публикации.</vt:lpstr>
      <vt:lpstr>Шаг 27. Создание подписчика (Subscriber).</vt:lpstr>
      <vt:lpstr>Шаг 28. Создание подписчика.</vt:lpstr>
      <vt:lpstr>Шаг 29. Создание подписчика.</vt:lpstr>
      <vt:lpstr>Шаг 30. Создание подписчика.</vt:lpstr>
      <vt:lpstr>Шаг 31. Создание подписчика.</vt:lpstr>
      <vt:lpstr>Шаг 32. Создание подписчика.</vt:lpstr>
      <vt:lpstr>Шаг 33. Создание подписчика.</vt:lpstr>
      <vt:lpstr>Шаг 34. Создание подписчика.</vt:lpstr>
      <vt:lpstr>Шаг 35. Создание подписчика.</vt:lpstr>
      <vt:lpstr>Шаг 36. Создание подписчика.</vt:lpstr>
      <vt:lpstr>Шаг 37. Создание подписчика.</vt:lpstr>
      <vt:lpstr>Шаг 38. Создание подписчика.</vt:lpstr>
      <vt:lpstr>Шаг 39. Создание подписчика.</vt:lpstr>
      <vt:lpstr>Шаг 40. Создание подписчика.</vt:lpstr>
      <vt:lpstr>Шаг 41. Создание подписчика.</vt:lpstr>
      <vt:lpstr>Шаг 42. Монитор репликации.</vt:lpstr>
      <vt:lpstr>Шаг 43. Монитор репликации.</vt:lpstr>
      <vt:lpstr>Шаг 44. Монитор репликации.</vt:lpstr>
      <vt:lpstr>Шаг 45. Монитор репликации.</vt:lpstr>
      <vt:lpstr>Шаг 46. Настройки связи с базой на подписчике.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MSSQL Server 2005 Replication</dc:title>
  <dc:creator>Vasil Jekov;P0ZiTR0N</dc:creator>
  <cp:lastModifiedBy>P0ZiTR0N</cp:lastModifiedBy>
  <cp:revision>449</cp:revision>
  <dcterms:created xsi:type="dcterms:W3CDTF">2008-03-27T11:58:13Z</dcterms:created>
  <dcterms:modified xsi:type="dcterms:W3CDTF">2015-12-28T12:19:58Z</dcterms:modified>
</cp:coreProperties>
</file>